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BAF9B-C249-4A71-B530-CE84CAA1F34F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A35EA-DEED-45CA-BAF1-AAA007051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5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e.org.uk/guidance/cg17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</a:t>
            </a:r>
            <a:r>
              <a:rPr lang="en-US" baseline="0" dirty="0"/>
              <a:t> Guideline IPG 408 Hip Arthroscopy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www.nice.org.uk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/guidance/IPG408/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publicinfo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effectLst/>
            </a:endParaRPr>
          </a:p>
          <a:p>
            <a:r>
              <a:rPr lang="en-US" baseline="0" dirty="0"/>
              <a:t>Hip OA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Osteoarthritis: Care and management in adults (NICE clinical guideline 177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85CD2E-0AF5-7441-AF77-6CAD76B63E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55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16BC-560E-4827-9488-62F9BE22E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ED1C4-27C1-458A-A838-5188626AF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4E45-C0E1-4831-81DF-7FB0B792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1A56-8966-460C-B33C-8B7E185A756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170AD-0D15-426D-B745-D8EE65C7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D84DE-CFD6-4821-9908-1ACE8F6E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EF0-76D4-48CD-99F9-F5AC97E96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D342-70AE-4980-8899-7E612AB9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5EB90-2308-4467-AA08-0AEB3F617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76E3E-B92C-4012-8949-DA097AFB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1A56-8966-460C-B33C-8B7E185A756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9B6F5-5ECA-4FA4-BDA3-CAA3A72C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18CB-71E4-4D27-A7AE-A209CA87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EF0-76D4-48CD-99F9-F5AC97E96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4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62B09-67FB-4C2E-8CC9-B662513A2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D46D8-50E3-421B-9308-D2B433C49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F492D-4A42-4167-9DEC-CD7E2F3A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1A56-8966-460C-B33C-8B7E185A756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87E93-C137-432F-8624-3C3B9E4F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5D0C5-A429-4A70-9B98-F90E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EF0-76D4-48CD-99F9-F5AC97E96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4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121E-5288-8A4A-AE0E-2EE71522741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DC5F-6755-C44F-8A3B-80974D8D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121E-5288-8A4A-AE0E-2EE71522741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DC5F-6755-C44F-8A3B-80974D8D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121E-5288-8A4A-AE0E-2EE71522741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DC5F-6755-C44F-8A3B-80974D8D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121E-5288-8A4A-AE0E-2EE71522741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DC5F-6755-C44F-8A3B-80974D8D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0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121E-5288-8A4A-AE0E-2EE71522741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DC5F-6755-C44F-8A3B-80974D8D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121E-5288-8A4A-AE0E-2EE71522741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DC5F-6755-C44F-8A3B-80974D8D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121E-5288-8A4A-AE0E-2EE71522741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DC5F-6755-C44F-8A3B-80974D8D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0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121E-5288-8A4A-AE0E-2EE71522741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DC5F-6755-C44F-8A3B-80974D8D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5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E4F6-B904-4ECC-9E20-A407D786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A659F-9D56-496B-A057-F57DAA0F4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E2D3E-9D5F-41BB-9157-71A307FB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1A56-8966-460C-B33C-8B7E185A756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E5A4F-80F7-403B-B5F8-E3284E33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A5AA5-ADB7-410F-8E4A-A0D53E13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EF0-76D4-48CD-99F9-F5AC97E96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46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121E-5288-8A4A-AE0E-2EE71522741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DC5F-6755-C44F-8A3B-80974D8D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88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121E-5288-8A4A-AE0E-2EE71522741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DC5F-6755-C44F-8A3B-80974D8D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86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121E-5288-8A4A-AE0E-2EE71522741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DC5F-6755-C44F-8A3B-80974D8D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2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4E73-0457-4D4F-9881-E0550F10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BDDA3-ABAF-4C23-A08F-3C0931965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13166-129E-4085-B379-5ECB93F8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1A56-8966-460C-B33C-8B7E185A756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55949-887B-4C08-A9D2-36448FE0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0EA83-5E09-425E-97AC-D09D6688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EF0-76D4-48CD-99F9-F5AC97E96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6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ADA11-F4B8-4CFC-8369-FA0B88D6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13E09-7642-41A8-BB2A-A1834438F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94E33-8C40-41A4-92F0-6AD595B35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66551-6A69-4AA1-A08A-B0CA4AC6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1A56-8966-460C-B33C-8B7E185A756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6740C-28FF-4608-8CD1-3664780C2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C8B3E-D7F2-4F1F-AD52-1DE4B7D7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EF0-76D4-48CD-99F9-F5AC97E96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F59E-3031-4FAA-9265-E214D245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0E5EF-50AF-47E0-BE77-3E7E379E8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CE88A-9553-4EF5-B662-9498E8437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36A74-B93A-4271-AC3D-00C78BB01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E72C3-08EF-4226-8A86-8924638F7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7D2C7E-6599-42F8-B721-1C2BD8EA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1A56-8966-460C-B33C-8B7E185A756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22C42A-50A4-4C62-8931-8361D9F4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7F266F-D81E-4FEF-94A5-F5122547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EF0-76D4-48CD-99F9-F5AC97E96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05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D8A0-17F6-4902-8F93-FD7096C0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40554-1868-4477-AB1B-E1E65261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1A56-8966-460C-B33C-8B7E185A756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670B8-13CD-4530-9D87-DF1B3C26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CE2D8-2219-4B97-B075-72FDACB7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EF0-76D4-48CD-99F9-F5AC97E96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68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B9E7B-6A34-46F4-8F16-6B2B5D92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1A56-8966-460C-B33C-8B7E185A756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5E521-AA6F-4856-AAAD-B0F993D9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F9EA8-105A-48ED-92E0-07D77C64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EF0-76D4-48CD-99F9-F5AC97E96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F40C-CA98-49DE-B241-3F3DD2A7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83E9B-12C6-4FA7-B81C-76BF51DE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4A7F9-6E38-49D9-9305-46B79AC00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3EFFE-63CA-4297-B161-09D0F95E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1A56-8966-460C-B33C-8B7E185A756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B7A9C-A686-46F3-8CBF-377FF713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ABC7E-2069-4A68-AC65-8DCE2BB0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EF0-76D4-48CD-99F9-F5AC97E96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4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E56A-C919-4480-879D-F0B0C353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2D2DE-5B2C-4FFD-9EB4-2BB1D9D41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2B12D-0FFC-4A74-91DF-D2CBF1F0B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539BC-F668-49A7-A13B-5B9F19BF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1A56-8966-460C-B33C-8B7E185A756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8BB35-FC9E-40D5-98FF-FB347952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B8D71-9111-4844-AD5C-87F9F9F0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EF0-76D4-48CD-99F9-F5AC97E96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4A9C2-FDE7-45A5-AA33-7087F416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F6F0D-AFCA-4A62-B6D3-77B2FDD06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D1A4C-E1B3-4581-B466-3C5F6FC2B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1A56-8966-460C-B33C-8B7E185A756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2B23E-C749-4567-9689-9331CB17F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DB10D-BF42-4BAC-968F-AF6FC2A89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CDEF0-76D4-48CD-99F9-F5AC97E96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2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B121E-5288-8A4A-AE0E-2EE71522741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BDC5F-6755-C44F-8A3B-80974D8D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03244-CB9A-4E20-B64D-10D771FB8097}"/>
              </a:ext>
            </a:extLst>
          </p:cNvPr>
          <p:cNvSpPr txBox="1"/>
          <p:nvPr/>
        </p:nvSpPr>
        <p:spPr>
          <a:xfrm>
            <a:off x="302029" y="-23047"/>
            <a:ext cx="11632277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atin typeface="Baskerville Old Face" panose="02020602080505020303" pitchFamily="18" charset="0"/>
              </a:rPr>
              <a:t>ORTHO</a:t>
            </a:r>
            <a:r>
              <a:rPr lang="en-GB" sz="96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RAPID</a:t>
            </a:r>
          </a:p>
          <a:p>
            <a:pPr algn="ctr"/>
            <a:r>
              <a:rPr lang="en-GB" sz="3600" b="1" dirty="0">
                <a:latin typeface="Baskerville Old Face" panose="02020602080505020303" pitchFamily="18" charset="0"/>
              </a:rPr>
              <a:t>24/7 EMERGENCY ORTHOPAEDIC RESPONSE</a:t>
            </a:r>
          </a:p>
          <a:p>
            <a:pPr algn="ctr"/>
            <a:endParaRPr lang="en-GB" sz="2000" b="1" dirty="0">
              <a:latin typeface="Baskerville Old Face" panose="02020602080505020303" pitchFamily="18" charset="0"/>
            </a:endParaRPr>
          </a:p>
          <a:p>
            <a:pPr algn="ctr"/>
            <a:r>
              <a:rPr lang="en-GB" sz="5400" b="1" dirty="0">
                <a:latin typeface="Corbel" panose="020B0503020204020204" pitchFamily="34" charset="0"/>
              </a:rPr>
              <a:t>Mr Rishi Chana </a:t>
            </a:r>
            <a:r>
              <a:rPr lang="en-GB" sz="4000" dirty="0">
                <a:latin typeface="Corbel" panose="020B0503020204020204" pitchFamily="34" charset="0"/>
              </a:rPr>
              <a:t>FRCS Ortho</a:t>
            </a:r>
          </a:p>
          <a:p>
            <a:pPr algn="ctr"/>
            <a:r>
              <a:rPr lang="en-GB" sz="4400" dirty="0">
                <a:latin typeface="Corbel" panose="020B0503020204020204" pitchFamily="34" charset="0"/>
              </a:rPr>
              <a:t>Consultant Orthopaedic Surgeon</a:t>
            </a:r>
          </a:p>
          <a:p>
            <a:pPr algn="ctr"/>
            <a:endParaRPr lang="en-GB" sz="800" dirty="0">
              <a:latin typeface="Corbel" panose="020B0503020204020204" pitchFamily="34" charset="0"/>
            </a:endParaRPr>
          </a:p>
          <a:p>
            <a:pPr algn="ctr"/>
            <a:r>
              <a:rPr lang="en-GB" sz="7200" b="1" dirty="0">
                <a:solidFill>
                  <a:schemeClr val="accent1">
                    <a:lumMod val="75000"/>
                  </a:schemeClr>
                </a:solidFill>
              </a:rPr>
              <a:t>07713445694 </a:t>
            </a:r>
          </a:p>
          <a:p>
            <a:pPr algn="ctr"/>
            <a:endParaRPr lang="en-GB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800" dirty="0"/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36 hours from telemedicine consultation to completion of investigations with diagnosis and treatment agreed</a:t>
            </a:r>
          </a:p>
          <a:p>
            <a:pPr algn="ctr"/>
            <a:endParaRPr lang="en-GB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4398D-9E5C-4A9E-84AF-3FECD3F73308}"/>
              </a:ext>
            </a:extLst>
          </p:cNvPr>
          <p:cNvSpPr txBox="1"/>
          <p:nvPr/>
        </p:nvSpPr>
        <p:spPr>
          <a:xfrm>
            <a:off x="752949" y="4879157"/>
            <a:ext cx="1043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MSK GP Pathways Guidance</a:t>
            </a:r>
          </a:p>
        </p:txBody>
      </p:sp>
    </p:spTree>
    <p:extLst>
      <p:ext uri="{BB962C8B-B14F-4D97-AF65-F5344CB8AC3E}">
        <p14:creationId xmlns:p14="http://schemas.microsoft.com/office/powerpoint/2010/main" val="119472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896" y="127024"/>
            <a:ext cx="6615715" cy="66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8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r="3863" b="6479"/>
          <a:stretch/>
        </p:blipFill>
        <p:spPr bwMode="auto">
          <a:xfrm>
            <a:off x="3230528" y="4264554"/>
            <a:ext cx="1920945" cy="16028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1"/>
            <a:ext cx="464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Red Flags / Same Day referral</a:t>
            </a:r>
          </a:p>
          <a:p>
            <a:pPr defTabSz="457200"/>
            <a:r>
              <a:rPr lang="en-GB" b="1" dirty="0">
                <a:solidFill>
                  <a:prstClr val="black"/>
                </a:solidFill>
                <a:latin typeface="Calibri"/>
              </a:rPr>
              <a:t>Call Emergency Orthopaedic Consultant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Inability to weight bear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New symptoms in previous joint replacement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Inability to lift leg after trauma ?Stress fracture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Systemic symptoms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Previous malignancy and new onset hip pain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Painful clicking after injury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76200"/>
            <a:ext cx="3886200" cy="1676400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E6B9B8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905000"/>
            <a:ext cx="4114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0869" y="1868270"/>
            <a:ext cx="448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/>
              </a:rPr>
              <a:t>Sports injury / Acute Non-Arthritic Hip Pathway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2662" y="1385601"/>
            <a:ext cx="2599112" cy="343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1255" y="139726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/>
              </a:rPr>
              <a:t>      Arthritic Hip Pathway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32317" y="2575686"/>
            <a:ext cx="176784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2593319"/>
            <a:ext cx="2971800" cy="581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3251410"/>
            <a:ext cx="1612248" cy="28445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6324600"/>
            <a:ext cx="2209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51472" y="3276600"/>
            <a:ext cx="1554128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6927" y="1775272"/>
            <a:ext cx="2286000" cy="1882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5202" y="3886200"/>
            <a:ext cx="3124199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1" y="5867400"/>
            <a:ext cx="3391215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2593319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Acute Injury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2622" y="255729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/>
              </a:rPr>
              <a:t>Non-traumatic Hip Pain with Mechanical symptoms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4352" y="3276600"/>
            <a:ext cx="1612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Sudden onset hip/groin/buttock pain during exercise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Positive C-sign pain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Impingement test +</a:t>
            </a:r>
            <a:r>
              <a:rPr lang="en-GB" sz="1200" dirty="0" err="1">
                <a:solidFill>
                  <a:prstClr val="black"/>
                </a:solidFill>
                <a:latin typeface="Calibri"/>
              </a:rPr>
              <a:t>ve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en-GB" sz="1200" dirty="0" err="1">
                <a:solidFill>
                  <a:prstClr val="black"/>
                </a:solidFill>
                <a:latin typeface="Calibri"/>
              </a:rPr>
              <a:t>FAdIR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 / </a:t>
            </a:r>
            <a:r>
              <a:rPr lang="en-GB" sz="1200" dirty="0" err="1">
                <a:solidFill>
                  <a:prstClr val="black"/>
                </a:solidFill>
                <a:latin typeface="Calibri"/>
              </a:rPr>
              <a:t>FAbER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Clicking with hip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Snapping hip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Feeling of joint dislocation or instability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Pain interfering with usual activity regime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Cannot cope with hip rotation extremes</a:t>
            </a:r>
          </a:p>
          <a:p>
            <a:pPr defTabSz="457200"/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-66979" r="7961" b="66979"/>
          <a:stretch/>
        </p:blipFill>
        <p:spPr bwMode="auto">
          <a:xfrm>
            <a:off x="3352801" y="1600200"/>
            <a:ext cx="884256" cy="265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49654" r="4804" b="6564"/>
          <a:stretch/>
        </p:blipFill>
        <p:spPr bwMode="auto">
          <a:xfrm>
            <a:off x="4278494" y="3362782"/>
            <a:ext cx="750706" cy="90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181600" y="3245348"/>
            <a:ext cx="1524000" cy="323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Young to middle aged active adults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Greater Trochanteric/Buttock pain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Dull ache worse on activity and after period of rest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Pain getting in/out car, crossing legs over, socks &amp; shoes.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Clicking, locking or catching with the hip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Unable to keep up with hobbies / sports</a:t>
            </a:r>
          </a:p>
          <a:p>
            <a:pPr defTabSz="457200"/>
            <a:endParaRPr lang="en-GB" sz="1200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6927" y="1868269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Worsening dull toothache pain in groin &amp; buttock limiting lifestyle and quality of life</a:t>
            </a:r>
          </a:p>
          <a:p>
            <a:pPr marL="171450" indent="-171450" defTabSz="457200">
              <a:buFont typeface="Arial"/>
              <a:buChar char="•"/>
            </a:pPr>
            <a:r>
              <a:rPr lang="en-GB" sz="1200" dirty="0">
                <a:solidFill>
                  <a:prstClr val="black"/>
                </a:solidFill>
                <a:latin typeface="Calibri"/>
              </a:rPr>
              <a:t>&gt;45 years old</a:t>
            </a:r>
          </a:p>
          <a:p>
            <a:pPr marL="171450" indent="-171450" defTabSz="457200">
              <a:buFont typeface="Arial"/>
              <a:buChar char="•"/>
            </a:pPr>
            <a:r>
              <a:rPr lang="en-GB" sz="1200" dirty="0">
                <a:solidFill>
                  <a:prstClr val="black"/>
                </a:solidFill>
                <a:latin typeface="Calibri"/>
              </a:rPr>
              <a:t>Activity related joint pain (groin, inner thigh or deep buttock)</a:t>
            </a:r>
          </a:p>
          <a:p>
            <a:pPr marL="171450" indent="-171450" defTabSz="457200">
              <a:buFont typeface="Arial"/>
              <a:buChar char="•"/>
            </a:pPr>
            <a:r>
              <a:rPr lang="en-GB" sz="1200" dirty="0">
                <a:solidFill>
                  <a:prstClr val="black"/>
                </a:solidFill>
                <a:latin typeface="Calibri"/>
              </a:rPr>
              <a:t>&lt; 30 minutes or NO early morning stiffness</a:t>
            </a:r>
          </a:p>
          <a:p>
            <a:pPr defTabSz="457200"/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Refer to Hip Specialist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400" y="3810000"/>
            <a:ext cx="289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1200" b="1" u="sng" dirty="0">
                <a:solidFill>
                  <a:prstClr val="black"/>
                </a:solidFill>
                <a:latin typeface="Calibri"/>
              </a:rPr>
              <a:t>Conservative measure steps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  <a:p>
            <a:pPr marL="171450" indent="-171450" defTabSz="457200">
              <a:buFont typeface="Arial"/>
              <a:buChar char="•"/>
            </a:pPr>
            <a:r>
              <a:rPr lang="en-GB" sz="1200" dirty="0">
                <a:solidFill>
                  <a:prstClr val="black"/>
                </a:solidFill>
                <a:latin typeface="Calibri"/>
              </a:rPr>
              <a:t>Advice, activity modification, lifestyle change, weight loss (↓by 5% can equal up to 50% less pain).</a:t>
            </a:r>
          </a:p>
          <a:p>
            <a:pPr marL="171450" indent="-171450" defTabSz="457200">
              <a:buFont typeface="Arial"/>
              <a:buChar char="•"/>
            </a:pPr>
            <a:r>
              <a:rPr lang="en-GB" sz="1200" dirty="0">
                <a:solidFill>
                  <a:prstClr val="black"/>
                </a:solidFill>
                <a:latin typeface="Calibri"/>
              </a:rPr>
              <a:t>Surrey </a:t>
            </a:r>
            <a:r>
              <a:rPr lang="en-GB" sz="1200" dirty="0" err="1">
                <a:solidFill>
                  <a:prstClr val="black"/>
                </a:solidFill>
                <a:latin typeface="Calibri"/>
              </a:rPr>
              <a:t>iMSK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 website for self-management advice.</a:t>
            </a:r>
          </a:p>
          <a:p>
            <a:pPr marL="171450" indent="-171450" defTabSz="457200">
              <a:buFont typeface="Arial"/>
              <a:buChar char="•"/>
            </a:pPr>
            <a:r>
              <a:rPr lang="en-GB" sz="1200" dirty="0">
                <a:solidFill>
                  <a:prstClr val="black"/>
                </a:solidFill>
                <a:latin typeface="Calibri"/>
              </a:rPr>
              <a:t>Physiotherapy</a:t>
            </a:r>
          </a:p>
          <a:p>
            <a:pPr marL="171450" indent="-171450" defTabSz="457200">
              <a:buFont typeface="Arial"/>
              <a:buChar char="•"/>
            </a:pPr>
            <a:r>
              <a:rPr lang="en-GB" sz="1200" dirty="0">
                <a:solidFill>
                  <a:prstClr val="black"/>
                </a:solidFill>
                <a:latin typeface="Calibri"/>
              </a:rPr>
              <a:t>OTC analgesia (</a:t>
            </a:r>
            <a:r>
              <a:rPr lang="en-GB" sz="1200" dirty="0" err="1">
                <a:solidFill>
                  <a:prstClr val="black"/>
                </a:solidFill>
                <a:latin typeface="Calibri"/>
              </a:rPr>
              <a:t>paracetamol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, Ibuprofen)</a:t>
            </a:r>
          </a:p>
          <a:p>
            <a:pPr marL="171450" indent="-171450" defTabSz="457200">
              <a:buFont typeface="Arial"/>
              <a:buChar char="•"/>
            </a:pPr>
            <a:r>
              <a:rPr lang="en-GB" sz="1200" dirty="0">
                <a:solidFill>
                  <a:prstClr val="black"/>
                </a:solidFill>
                <a:latin typeface="Calibri"/>
              </a:rPr>
              <a:t>Prescribed medication (Naproxen, </a:t>
            </a:r>
            <a:r>
              <a:rPr lang="en-GB" sz="1200" dirty="0" err="1">
                <a:solidFill>
                  <a:prstClr val="black"/>
                </a:solidFill>
                <a:latin typeface="Calibri"/>
              </a:rPr>
              <a:t>volterol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, Codeine)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66100" y="6121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62800" y="5867400"/>
            <a:ext cx="3581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b="1" dirty="0">
                <a:solidFill>
                  <a:prstClr val="black"/>
                </a:solidFill>
                <a:latin typeface="Calibri"/>
              </a:rPr>
              <a:t>Refer to Hip Specialist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for consideration of:</a:t>
            </a:r>
          </a:p>
          <a:p>
            <a:pPr defTabSz="457200"/>
            <a:r>
              <a:rPr lang="en-GB" sz="1200" dirty="0">
                <a:solidFill>
                  <a:prstClr val="black"/>
                </a:solidFill>
                <a:latin typeface="Calibri"/>
              </a:rPr>
              <a:t>Ultrasound guided joint injection (if not available in primary care) or Total Hip Replacement Surgery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00200" y="6248400"/>
            <a:ext cx="2209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84668" y="6172201"/>
            <a:ext cx="2300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Call Emergency Ortho </a:t>
            </a:r>
          </a:p>
          <a:p>
            <a:pPr algn="ctr"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Consultant</a:t>
            </a:r>
          </a:p>
        </p:txBody>
      </p:sp>
      <p:cxnSp>
        <p:nvCxnSpPr>
          <p:cNvPr id="31" name="AutoShape 4"/>
          <p:cNvCxnSpPr>
            <a:cxnSpLocks noChangeShapeType="1"/>
          </p:cNvCxnSpPr>
          <p:nvPr/>
        </p:nvCxnSpPr>
        <p:spPr bwMode="auto">
          <a:xfrm>
            <a:off x="2590801" y="6096000"/>
            <a:ext cx="1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4"/>
          <p:cNvCxnSpPr>
            <a:cxnSpLocks noChangeShapeType="1"/>
          </p:cNvCxnSpPr>
          <p:nvPr/>
        </p:nvCxnSpPr>
        <p:spPr bwMode="auto">
          <a:xfrm>
            <a:off x="6019800" y="6172200"/>
            <a:ext cx="1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4"/>
          <p:cNvCxnSpPr>
            <a:cxnSpLocks noChangeShapeType="1"/>
          </p:cNvCxnSpPr>
          <p:nvPr/>
        </p:nvCxnSpPr>
        <p:spPr bwMode="auto">
          <a:xfrm>
            <a:off x="2438401" y="3048000"/>
            <a:ext cx="1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"/>
          <p:cNvCxnSpPr>
            <a:cxnSpLocks noChangeShapeType="1"/>
          </p:cNvCxnSpPr>
          <p:nvPr/>
        </p:nvCxnSpPr>
        <p:spPr bwMode="auto">
          <a:xfrm>
            <a:off x="5867400" y="3124200"/>
            <a:ext cx="1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"/>
          <p:cNvCxnSpPr>
            <a:cxnSpLocks noChangeShapeType="1"/>
          </p:cNvCxnSpPr>
          <p:nvPr/>
        </p:nvCxnSpPr>
        <p:spPr bwMode="auto">
          <a:xfrm>
            <a:off x="8763000" y="3657600"/>
            <a:ext cx="1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4"/>
          <p:cNvCxnSpPr>
            <a:cxnSpLocks noChangeShapeType="1"/>
          </p:cNvCxnSpPr>
          <p:nvPr/>
        </p:nvCxnSpPr>
        <p:spPr bwMode="auto">
          <a:xfrm>
            <a:off x="8915400" y="5715000"/>
            <a:ext cx="1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EBF83AF5-A204-4FE3-BFD3-DA1900FAB2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841" b="15860"/>
          <a:stretch/>
        </p:blipFill>
        <p:spPr>
          <a:xfrm>
            <a:off x="6837436" y="35512"/>
            <a:ext cx="4044226" cy="13094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3226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31800"/>
            <a:ext cx="914400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7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93" y="79899"/>
            <a:ext cx="10457726" cy="68551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635014-D5B7-440A-9224-B0CD4D01A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187" y="79900"/>
            <a:ext cx="3941206" cy="127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8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1" y="0"/>
            <a:ext cx="7475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1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5901"/>
            <a:ext cx="9144000" cy="640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B915-9F2D-43B5-9C89-EAC5E1D91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78" y="354887"/>
            <a:ext cx="4041998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0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122" y="380727"/>
            <a:ext cx="5949755" cy="59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8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5900"/>
            <a:ext cx="9144000" cy="6426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9ACA2D-C831-438D-A536-AC4F7D6A5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6" t="20379" r="10020" b="19776"/>
          <a:stretch/>
        </p:blipFill>
        <p:spPr>
          <a:xfrm>
            <a:off x="7076903" y="124723"/>
            <a:ext cx="3325091" cy="1201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B086B-B523-4CBA-B385-900207FE3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555" y="168967"/>
            <a:ext cx="4755210" cy="1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3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346</Words>
  <Application>Microsoft Office PowerPoint</Application>
  <PresentationFormat>Widescreen</PresentationFormat>
  <Paragraphs>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Baskerville Old Face</vt:lpstr>
      <vt:lpstr>Calibri</vt:lpstr>
      <vt:lpstr>Calibri Light</vt:lpstr>
      <vt:lpstr>Corbel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Rishi Chana</dc:creator>
  <cp:lastModifiedBy>Rishi Chana</cp:lastModifiedBy>
  <cp:revision>6</cp:revision>
  <dcterms:created xsi:type="dcterms:W3CDTF">2017-10-12T16:37:22Z</dcterms:created>
  <dcterms:modified xsi:type="dcterms:W3CDTF">2020-03-23T17:04:56Z</dcterms:modified>
</cp:coreProperties>
</file>