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7"/>
  </p:notesMasterIdLst>
  <p:sldIdLst>
    <p:sldId id="387" r:id="rId3"/>
    <p:sldId id="388" r:id="rId4"/>
    <p:sldId id="389" r:id="rId5"/>
    <p:sldId id="390" r:id="rId6"/>
    <p:sldId id="256" r:id="rId7"/>
    <p:sldId id="273" r:id="rId8"/>
    <p:sldId id="274" r:id="rId9"/>
    <p:sldId id="272" r:id="rId10"/>
    <p:sldId id="290" r:id="rId11"/>
    <p:sldId id="291" r:id="rId12"/>
    <p:sldId id="292" r:id="rId13"/>
    <p:sldId id="280" r:id="rId14"/>
    <p:sldId id="287" r:id="rId15"/>
    <p:sldId id="293" r:id="rId16"/>
    <p:sldId id="288" r:id="rId17"/>
    <p:sldId id="296" r:id="rId18"/>
    <p:sldId id="295" r:id="rId19"/>
    <p:sldId id="269" r:id="rId20"/>
    <p:sldId id="289" r:id="rId21"/>
    <p:sldId id="286" r:id="rId22"/>
    <p:sldId id="283" r:id="rId23"/>
    <p:sldId id="285" r:id="rId24"/>
    <p:sldId id="275" r:id="rId25"/>
    <p:sldId id="259" r:id="rId26"/>
    <p:sldId id="294" r:id="rId27"/>
    <p:sldId id="260" r:id="rId28"/>
    <p:sldId id="271" r:id="rId29"/>
    <p:sldId id="276" r:id="rId30"/>
    <p:sldId id="391" r:id="rId31"/>
    <p:sldId id="277" r:id="rId32"/>
    <p:sldId id="392" r:id="rId33"/>
    <p:sldId id="282" r:id="rId34"/>
    <p:sldId id="393" r:id="rId35"/>
    <p:sldId id="385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225" y="4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E0B25DA-7AFE-4B31-8DF1-C8FF11925A0E}" type="doc">
      <dgm:prSet loTypeId="urn:microsoft.com/office/officeart/2005/8/layout/hierarchy1" loCatId="hierarchy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FE45D380-D045-4644-A915-942C751180A7}">
      <dgm:prSet/>
      <dgm:spPr/>
      <dgm:t>
        <a:bodyPr/>
        <a:lstStyle/>
        <a:p>
          <a:pPr>
            <a:lnSpc>
              <a:spcPct val="100000"/>
            </a:lnSpc>
          </a:pPr>
          <a:r>
            <a:rPr lang="en-GB"/>
            <a:t>Osteo arthritis = wear &amp; tear OA    70%</a:t>
          </a:r>
          <a:endParaRPr lang="en-US" dirty="0"/>
        </a:p>
      </dgm:t>
    </dgm:pt>
    <dgm:pt modelId="{E355C120-F958-4BBA-B703-227C046AC5B9}" type="parTrans" cxnId="{ED7D6DF0-B75E-4DFA-9086-3A1255F1304F}">
      <dgm:prSet/>
      <dgm:spPr/>
      <dgm:t>
        <a:bodyPr/>
        <a:lstStyle/>
        <a:p>
          <a:endParaRPr lang="en-US"/>
        </a:p>
      </dgm:t>
    </dgm:pt>
    <dgm:pt modelId="{68F45DEA-4585-4168-87A0-79639D56222B}" type="sibTrans" cxnId="{ED7D6DF0-B75E-4DFA-9086-3A1255F1304F}">
      <dgm:prSet/>
      <dgm:spPr/>
      <dgm:t>
        <a:bodyPr/>
        <a:lstStyle/>
        <a:p>
          <a:endParaRPr lang="en-US"/>
        </a:p>
      </dgm:t>
    </dgm:pt>
    <dgm:pt modelId="{9A512EE7-B52F-414A-BB4C-177E1D356F72}">
      <dgm:prSet/>
      <dgm:spPr/>
      <dgm:t>
        <a:bodyPr/>
        <a:lstStyle/>
        <a:p>
          <a:pPr>
            <a:lnSpc>
              <a:spcPct val="100000"/>
            </a:lnSpc>
          </a:pPr>
          <a:r>
            <a:rPr lang="en-GB"/>
            <a:t>Post injury = ACL and ligament injuries  15%</a:t>
          </a:r>
          <a:endParaRPr lang="en-US" dirty="0"/>
        </a:p>
      </dgm:t>
    </dgm:pt>
    <dgm:pt modelId="{D575D93B-BF91-4692-9734-4204756EC2F7}" type="parTrans" cxnId="{A9FCAFE1-068B-45C5-8850-11FE939B9BEA}">
      <dgm:prSet/>
      <dgm:spPr/>
      <dgm:t>
        <a:bodyPr/>
        <a:lstStyle/>
        <a:p>
          <a:endParaRPr lang="en-US"/>
        </a:p>
      </dgm:t>
    </dgm:pt>
    <dgm:pt modelId="{683B65BC-B379-4525-8C9F-A5AE7E4988C5}" type="sibTrans" cxnId="{A9FCAFE1-068B-45C5-8850-11FE939B9BEA}">
      <dgm:prSet/>
      <dgm:spPr/>
      <dgm:t>
        <a:bodyPr/>
        <a:lstStyle/>
        <a:p>
          <a:endParaRPr lang="en-US"/>
        </a:p>
      </dgm:t>
    </dgm:pt>
    <dgm:pt modelId="{29975900-73F3-4EE3-A4CF-41C7851B187B}">
      <dgm:prSet/>
      <dgm:spPr/>
      <dgm:t>
        <a:bodyPr/>
        <a:lstStyle/>
        <a:p>
          <a:pPr>
            <a:lnSpc>
              <a:spcPct val="100000"/>
            </a:lnSpc>
          </a:pPr>
          <a:r>
            <a:rPr lang="en-GB"/>
            <a:t>Inflammation = Rheumatoid or Gout type of conditions 15%</a:t>
          </a:r>
          <a:endParaRPr lang="en-US" dirty="0"/>
        </a:p>
      </dgm:t>
    </dgm:pt>
    <dgm:pt modelId="{72624490-68C8-4A25-B1BB-72ECADB26233}" type="parTrans" cxnId="{19845B21-30E9-46DD-BCD7-1A3012660BDD}">
      <dgm:prSet/>
      <dgm:spPr/>
      <dgm:t>
        <a:bodyPr/>
        <a:lstStyle/>
        <a:p>
          <a:endParaRPr lang="en-US"/>
        </a:p>
      </dgm:t>
    </dgm:pt>
    <dgm:pt modelId="{6A391D53-ECE0-416A-BB0F-F5BEBE271C59}" type="sibTrans" cxnId="{19845B21-30E9-46DD-BCD7-1A3012660BDD}">
      <dgm:prSet/>
      <dgm:spPr/>
      <dgm:t>
        <a:bodyPr/>
        <a:lstStyle/>
        <a:p>
          <a:endParaRPr lang="en-US"/>
        </a:p>
      </dgm:t>
    </dgm:pt>
    <dgm:pt modelId="{3DAB1647-C346-4C44-BB99-9BB88A87E160}" type="pres">
      <dgm:prSet presAssocID="{BE0B25DA-7AFE-4B31-8DF1-C8FF11925A0E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D88CBB17-69B4-4689-BE49-2F8F703F4AFF}" type="pres">
      <dgm:prSet presAssocID="{FE45D380-D045-4644-A915-942C751180A7}" presName="hierRoot1" presStyleCnt="0"/>
      <dgm:spPr/>
    </dgm:pt>
    <dgm:pt modelId="{812EF795-E1F4-42BB-9EDF-798FA290A568}" type="pres">
      <dgm:prSet presAssocID="{FE45D380-D045-4644-A915-942C751180A7}" presName="composite" presStyleCnt="0"/>
      <dgm:spPr/>
    </dgm:pt>
    <dgm:pt modelId="{55CD729D-12D9-499E-94EA-59EF05E6DD72}" type="pres">
      <dgm:prSet presAssocID="{FE45D380-D045-4644-A915-942C751180A7}" presName="background" presStyleLbl="node0" presStyleIdx="0" presStyleCnt="3"/>
      <dgm:spPr/>
    </dgm:pt>
    <dgm:pt modelId="{09EA68C3-5E0F-4741-B7F7-E9EAA8EF180F}" type="pres">
      <dgm:prSet presAssocID="{FE45D380-D045-4644-A915-942C751180A7}" presName="text" presStyleLbl="fgAcc0" presStyleIdx="0" presStyleCnt="3">
        <dgm:presLayoutVars>
          <dgm:chPref val="3"/>
        </dgm:presLayoutVars>
      </dgm:prSet>
      <dgm:spPr/>
    </dgm:pt>
    <dgm:pt modelId="{A3EE84EE-576D-49A2-9994-63759780342C}" type="pres">
      <dgm:prSet presAssocID="{FE45D380-D045-4644-A915-942C751180A7}" presName="hierChild2" presStyleCnt="0"/>
      <dgm:spPr/>
    </dgm:pt>
    <dgm:pt modelId="{1302EB42-3CD7-4B6C-8A05-B186A272C719}" type="pres">
      <dgm:prSet presAssocID="{9A512EE7-B52F-414A-BB4C-177E1D356F72}" presName="hierRoot1" presStyleCnt="0"/>
      <dgm:spPr/>
    </dgm:pt>
    <dgm:pt modelId="{3128952E-564F-4FEE-8E3C-43D3DFAF59F1}" type="pres">
      <dgm:prSet presAssocID="{9A512EE7-B52F-414A-BB4C-177E1D356F72}" presName="composite" presStyleCnt="0"/>
      <dgm:spPr/>
    </dgm:pt>
    <dgm:pt modelId="{0C4065DC-5341-4E88-A39B-2EBA26EE9B0C}" type="pres">
      <dgm:prSet presAssocID="{9A512EE7-B52F-414A-BB4C-177E1D356F72}" presName="background" presStyleLbl="node0" presStyleIdx="1" presStyleCnt="3"/>
      <dgm:spPr/>
    </dgm:pt>
    <dgm:pt modelId="{AC17A13C-D2E8-4D5F-B1C7-7A0192018C79}" type="pres">
      <dgm:prSet presAssocID="{9A512EE7-B52F-414A-BB4C-177E1D356F72}" presName="text" presStyleLbl="fgAcc0" presStyleIdx="1" presStyleCnt="3">
        <dgm:presLayoutVars>
          <dgm:chPref val="3"/>
        </dgm:presLayoutVars>
      </dgm:prSet>
      <dgm:spPr/>
    </dgm:pt>
    <dgm:pt modelId="{41B5D158-583D-42B7-AEDB-98BA88856959}" type="pres">
      <dgm:prSet presAssocID="{9A512EE7-B52F-414A-BB4C-177E1D356F72}" presName="hierChild2" presStyleCnt="0"/>
      <dgm:spPr/>
    </dgm:pt>
    <dgm:pt modelId="{14977246-2911-4FDD-BE4E-FA97B3E0A7F7}" type="pres">
      <dgm:prSet presAssocID="{29975900-73F3-4EE3-A4CF-41C7851B187B}" presName="hierRoot1" presStyleCnt="0"/>
      <dgm:spPr/>
    </dgm:pt>
    <dgm:pt modelId="{F12EF6AC-948C-4A8B-B106-B8ACEBFBBD1F}" type="pres">
      <dgm:prSet presAssocID="{29975900-73F3-4EE3-A4CF-41C7851B187B}" presName="composite" presStyleCnt="0"/>
      <dgm:spPr/>
    </dgm:pt>
    <dgm:pt modelId="{14B8A1A4-01FB-4D53-9430-A9F956D1783A}" type="pres">
      <dgm:prSet presAssocID="{29975900-73F3-4EE3-A4CF-41C7851B187B}" presName="background" presStyleLbl="node0" presStyleIdx="2" presStyleCnt="3"/>
      <dgm:spPr/>
    </dgm:pt>
    <dgm:pt modelId="{867BBF98-CE6E-4C2F-B618-A3F41B7FF743}" type="pres">
      <dgm:prSet presAssocID="{29975900-73F3-4EE3-A4CF-41C7851B187B}" presName="text" presStyleLbl="fgAcc0" presStyleIdx="2" presStyleCnt="3">
        <dgm:presLayoutVars>
          <dgm:chPref val="3"/>
        </dgm:presLayoutVars>
      </dgm:prSet>
      <dgm:spPr/>
    </dgm:pt>
    <dgm:pt modelId="{6A5CDDDE-18E3-43D1-83E8-5CD1E65FBE42}" type="pres">
      <dgm:prSet presAssocID="{29975900-73F3-4EE3-A4CF-41C7851B187B}" presName="hierChild2" presStyleCnt="0"/>
      <dgm:spPr/>
    </dgm:pt>
  </dgm:ptLst>
  <dgm:cxnLst>
    <dgm:cxn modelId="{8A821004-603B-400B-B3C8-E55913F62B40}" type="presOf" srcId="{FE45D380-D045-4644-A915-942C751180A7}" destId="{09EA68C3-5E0F-4741-B7F7-E9EAA8EF180F}" srcOrd="0" destOrd="0" presId="urn:microsoft.com/office/officeart/2005/8/layout/hierarchy1"/>
    <dgm:cxn modelId="{19845B21-30E9-46DD-BCD7-1A3012660BDD}" srcId="{BE0B25DA-7AFE-4B31-8DF1-C8FF11925A0E}" destId="{29975900-73F3-4EE3-A4CF-41C7851B187B}" srcOrd="2" destOrd="0" parTransId="{72624490-68C8-4A25-B1BB-72ECADB26233}" sibTransId="{6A391D53-ECE0-416A-BB0F-F5BEBE271C59}"/>
    <dgm:cxn modelId="{139F7637-A4C5-41B8-9AB7-815755531458}" type="presOf" srcId="{9A512EE7-B52F-414A-BB4C-177E1D356F72}" destId="{AC17A13C-D2E8-4D5F-B1C7-7A0192018C79}" srcOrd="0" destOrd="0" presId="urn:microsoft.com/office/officeart/2005/8/layout/hierarchy1"/>
    <dgm:cxn modelId="{CAE40E72-3F5B-4B17-BE31-5C9067BCA5CF}" type="presOf" srcId="{29975900-73F3-4EE3-A4CF-41C7851B187B}" destId="{867BBF98-CE6E-4C2F-B618-A3F41B7FF743}" srcOrd="0" destOrd="0" presId="urn:microsoft.com/office/officeart/2005/8/layout/hierarchy1"/>
    <dgm:cxn modelId="{A9FCAFE1-068B-45C5-8850-11FE939B9BEA}" srcId="{BE0B25DA-7AFE-4B31-8DF1-C8FF11925A0E}" destId="{9A512EE7-B52F-414A-BB4C-177E1D356F72}" srcOrd="1" destOrd="0" parTransId="{D575D93B-BF91-4692-9734-4204756EC2F7}" sibTransId="{683B65BC-B379-4525-8C9F-A5AE7E4988C5}"/>
    <dgm:cxn modelId="{6169AFE6-61FB-4E9F-A52D-FD6BC9D54252}" type="presOf" srcId="{BE0B25DA-7AFE-4B31-8DF1-C8FF11925A0E}" destId="{3DAB1647-C346-4C44-BB99-9BB88A87E160}" srcOrd="0" destOrd="0" presId="urn:microsoft.com/office/officeart/2005/8/layout/hierarchy1"/>
    <dgm:cxn modelId="{ED7D6DF0-B75E-4DFA-9086-3A1255F1304F}" srcId="{BE0B25DA-7AFE-4B31-8DF1-C8FF11925A0E}" destId="{FE45D380-D045-4644-A915-942C751180A7}" srcOrd="0" destOrd="0" parTransId="{E355C120-F958-4BBA-B703-227C046AC5B9}" sibTransId="{68F45DEA-4585-4168-87A0-79639D56222B}"/>
    <dgm:cxn modelId="{E6F2F2BE-B244-4C07-9549-BE76F290525C}" type="presParOf" srcId="{3DAB1647-C346-4C44-BB99-9BB88A87E160}" destId="{D88CBB17-69B4-4689-BE49-2F8F703F4AFF}" srcOrd="0" destOrd="0" presId="urn:microsoft.com/office/officeart/2005/8/layout/hierarchy1"/>
    <dgm:cxn modelId="{1052172B-04F8-4DE1-B689-5EFA1F93BFAC}" type="presParOf" srcId="{D88CBB17-69B4-4689-BE49-2F8F703F4AFF}" destId="{812EF795-E1F4-42BB-9EDF-798FA290A568}" srcOrd="0" destOrd="0" presId="urn:microsoft.com/office/officeart/2005/8/layout/hierarchy1"/>
    <dgm:cxn modelId="{05EE8666-737B-4A59-AD92-D7E99BCF125C}" type="presParOf" srcId="{812EF795-E1F4-42BB-9EDF-798FA290A568}" destId="{55CD729D-12D9-499E-94EA-59EF05E6DD72}" srcOrd="0" destOrd="0" presId="urn:microsoft.com/office/officeart/2005/8/layout/hierarchy1"/>
    <dgm:cxn modelId="{ECE77E49-4AB5-412D-82B0-EBB08C7393D7}" type="presParOf" srcId="{812EF795-E1F4-42BB-9EDF-798FA290A568}" destId="{09EA68C3-5E0F-4741-B7F7-E9EAA8EF180F}" srcOrd="1" destOrd="0" presId="urn:microsoft.com/office/officeart/2005/8/layout/hierarchy1"/>
    <dgm:cxn modelId="{71CB760A-8A9D-4BB0-8731-572E214BAAF7}" type="presParOf" srcId="{D88CBB17-69B4-4689-BE49-2F8F703F4AFF}" destId="{A3EE84EE-576D-49A2-9994-63759780342C}" srcOrd="1" destOrd="0" presId="urn:microsoft.com/office/officeart/2005/8/layout/hierarchy1"/>
    <dgm:cxn modelId="{BD39E063-009D-4171-BA6B-4F2ADE57D387}" type="presParOf" srcId="{3DAB1647-C346-4C44-BB99-9BB88A87E160}" destId="{1302EB42-3CD7-4B6C-8A05-B186A272C719}" srcOrd="1" destOrd="0" presId="urn:microsoft.com/office/officeart/2005/8/layout/hierarchy1"/>
    <dgm:cxn modelId="{A5B05B22-65BB-40CB-9B86-89FCB778D4C9}" type="presParOf" srcId="{1302EB42-3CD7-4B6C-8A05-B186A272C719}" destId="{3128952E-564F-4FEE-8E3C-43D3DFAF59F1}" srcOrd="0" destOrd="0" presId="urn:microsoft.com/office/officeart/2005/8/layout/hierarchy1"/>
    <dgm:cxn modelId="{4472EE02-3EFB-498F-8A4D-2EBCFBC8644B}" type="presParOf" srcId="{3128952E-564F-4FEE-8E3C-43D3DFAF59F1}" destId="{0C4065DC-5341-4E88-A39B-2EBA26EE9B0C}" srcOrd="0" destOrd="0" presId="urn:microsoft.com/office/officeart/2005/8/layout/hierarchy1"/>
    <dgm:cxn modelId="{F73116A7-7626-4311-A2D5-D2EB46D70E17}" type="presParOf" srcId="{3128952E-564F-4FEE-8E3C-43D3DFAF59F1}" destId="{AC17A13C-D2E8-4D5F-B1C7-7A0192018C79}" srcOrd="1" destOrd="0" presId="urn:microsoft.com/office/officeart/2005/8/layout/hierarchy1"/>
    <dgm:cxn modelId="{B5B13A68-D980-4A73-AAD8-1DE0FC1F24AE}" type="presParOf" srcId="{1302EB42-3CD7-4B6C-8A05-B186A272C719}" destId="{41B5D158-583D-42B7-AEDB-98BA88856959}" srcOrd="1" destOrd="0" presId="urn:microsoft.com/office/officeart/2005/8/layout/hierarchy1"/>
    <dgm:cxn modelId="{7080411F-C4CC-4A4F-B1A2-997E4ED31EBD}" type="presParOf" srcId="{3DAB1647-C346-4C44-BB99-9BB88A87E160}" destId="{14977246-2911-4FDD-BE4E-FA97B3E0A7F7}" srcOrd="2" destOrd="0" presId="urn:microsoft.com/office/officeart/2005/8/layout/hierarchy1"/>
    <dgm:cxn modelId="{8A9D482F-CC57-4606-8390-A95F33AA349D}" type="presParOf" srcId="{14977246-2911-4FDD-BE4E-FA97B3E0A7F7}" destId="{F12EF6AC-948C-4A8B-B106-B8ACEBFBBD1F}" srcOrd="0" destOrd="0" presId="urn:microsoft.com/office/officeart/2005/8/layout/hierarchy1"/>
    <dgm:cxn modelId="{00F0F94F-EC87-4903-92B6-73C0E8570835}" type="presParOf" srcId="{F12EF6AC-948C-4A8B-B106-B8ACEBFBBD1F}" destId="{14B8A1A4-01FB-4D53-9430-A9F956D1783A}" srcOrd="0" destOrd="0" presId="urn:microsoft.com/office/officeart/2005/8/layout/hierarchy1"/>
    <dgm:cxn modelId="{5F25D51C-C6D3-40D2-9FFC-84B8E7DF0512}" type="presParOf" srcId="{F12EF6AC-948C-4A8B-B106-B8ACEBFBBD1F}" destId="{867BBF98-CE6E-4C2F-B618-A3F41B7FF743}" srcOrd="1" destOrd="0" presId="urn:microsoft.com/office/officeart/2005/8/layout/hierarchy1"/>
    <dgm:cxn modelId="{DF3A4A3E-F53A-45AF-AA40-13530E87FBDB}" type="presParOf" srcId="{14977246-2911-4FDD-BE4E-FA97B3E0A7F7}" destId="{6A5CDDDE-18E3-43D1-83E8-5CD1E65FBE42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CD729D-12D9-499E-94EA-59EF05E6DD72}">
      <dsp:nvSpPr>
        <dsp:cNvPr id="0" name=""/>
        <dsp:cNvSpPr/>
      </dsp:nvSpPr>
      <dsp:spPr>
        <a:xfrm>
          <a:off x="0" y="524133"/>
          <a:ext cx="2918936" cy="185352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9EA68C3-5E0F-4741-B7F7-E9EAA8EF180F}">
      <dsp:nvSpPr>
        <dsp:cNvPr id="0" name=""/>
        <dsp:cNvSpPr/>
      </dsp:nvSpPr>
      <dsp:spPr>
        <a:xfrm>
          <a:off x="324326" y="832243"/>
          <a:ext cx="2918936" cy="185352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kern="1200"/>
            <a:t>Osteo arthritis = wear &amp; tear OA    70%</a:t>
          </a:r>
          <a:endParaRPr lang="en-US" sz="2500" kern="1200" dirty="0"/>
        </a:p>
      </dsp:txBody>
      <dsp:txXfrm>
        <a:off x="378614" y="886531"/>
        <a:ext cx="2810360" cy="1744948"/>
      </dsp:txXfrm>
    </dsp:sp>
    <dsp:sp modelId="{0C4065DC-5341-4E88-A39B-2EBA26EE9B0C}">
      <dsp:nvSpPr>
        <dsp:cNvPr id="0" name=""/>
        <dsp:cNvSpPr/>
      </dsp:nvSpPr>
      <dsp:spPr>
        <a:xfrm>
          <a:off x="3567588" y="524133"/>
          <a:ext cx="2918936" cy="185352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C17A13C-D2E8-4D5F-B1C7-7A0192018C79}">
      <dsp:nvSpPr>
        <dsp:cNvPr id="0" name=""/>
        <dsp:cNvSpPr/>
      </dsp:nvSpPr>
      <dsp:spPr>
        <a:xfrm>
          <a:off x="3891915" y="832243"/>
          <a:ext cx="2918936" cy="185352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kern="1200"/>
            <a:t>Post injury = ACL and ligament injuries  15%</a:t>
          </a:r>
          <a:endParaRPr lang="en-US" sz="2500" kern="1200" dirty="0"/>
        </a:p>
      </dsp:txBody>
      <dsp:txXfrm>
        <a:off x="3946203" y="886531"/>
        <a:ext cx="2810360" cy="1744948"/>
      </dsp:txXfrm>
    </dsp:sp>
    <dsp:sp modelId="{14B8A1A4-01FB-4D53-9430-A9F956D1783A}">
      <dsp:nvSpPr>
        <dsp:cNvPr id="0" name=""/>
        <dsp:cNvSpPr/>
      </dsp:nvSpPr>
      <dsp:spPr>
        <a:xfrm>
          <a:off x="7135177" y="524133"/>
          <a:ext cx="2918936" cy="185352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67BBF98-CE6E-4C2F-B618-A3F41B7FF743}">
      <dsp:nvSpPr>
        <dsp:cNvPr id="0" name=""/>
        <dsp:cNvSpPr/>
      </dsp:nvSpPr>
      <dsp:spPr>
        <a:xfrm>
          <a:off x="7459503" y="832243"/>
          <a:ext cx="2918936" cy="185352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kern="1200"/>
            <a:t>Inflammation = Rheumatoid or Gout type of conditions 15%</a:t>
          </a:r>
          <a:endParaRPr lang="en-US" sz="2500" kern="1200" dirty="0"/>
        </a:p>
      </dsp:txBody>
      <dsp:txXfrm>
        <a:off x="7513791" y="886531"/>
        <a:ext cx="2810360" cy="174494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65B3F8-69B9-4383-94D5-0148FED628A9}" type="datetimeFigureOut">
              <a:rPr lang="en-GB" smtClean="0"/>
              <a:t>13/05/2020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C26BB1-64B7-4BB2-AABC-BD8A2669A3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54054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C26BB1-64B7-4BB2-AABC-BD8A2669A3CC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63210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E29598-1486-4845-A706-C8C5AB4EEB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86C8575-AF72-4A88-94E9-4A3CA49CF8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8BDC1C-705C-4680-BA3D-835B5384E3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160DA-2C2C-4330-B893-E3107A71A41A}" type="datetimeFigureOut">
              <a:rPr lang="en-GB" smtClean="0"/>
              <a:t>13/05/2020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3E6ADA-53D6-499C-91FA-0C42DD518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025BAF-13AE-4AF8-A25B-86220C8CE3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FBDE9-8275-4147-AFE2-E63B55FD829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6403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D196B1-C4B4-49A3-B773-F9AE5C3954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D821D49-6B65-4A22-A8E0-B021FB6AE3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787817-077D-43B1-A985-522BF61F2F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160DA-2C2C-4330-B893-E3107A71A41A}" type="datetimeFigureOut">
              <a:rPr lang="en-GB" smtClean="0"/>
              <a:t>13/05/2020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7B7F6F-AA56-4788-AEE3-F219D8AF7D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ADFD35-3180-4591-B5BA-15E37DD0EB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FBDE9-8275-4147-AFE2-E63B55FD829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1339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826E2A7-6273-4BEA-B278-E25AE8D7953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3DFC6F-E19E-45FC-A753-6B9FC4FAFF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980833-3D5C-463B-9C5D-474A07A5CA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160DA-2C2C-4330-B893-E3107A71A41A}" type="datetimeFigureOut">
              <a:rPr lang="en-GB" smtClean="0"/>
              <a:t>13/05/2020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61BCD5-CF03-4472-BB40-CACE9464C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07613E-F7F7-4C2A-BF1B-50154BA143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FBDE9-8275-4147-AFE2-E63B55FD829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4797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0A95E5-ECE5-4B13-9B56-05812DACBD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875F5E-26DB-4C54-A013-589701E80725}" type="datetimeFigureOut">
              <a:rPr lang="en-GB"/>
              <a:pPr>
                <a:defRPr/>
              </a:pPr>
              <a:t>13/05/2020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F0375D-F607-48D3-BDF1-A4EFBE5BA2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47E1E0-D601-4B9D-9949-2364E4BEF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E486F4-7174-418A-B336-9DBEE6B865B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16918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2B8E49-10F6-4060-A54F-015790AC5B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4219C8-9FF1-45F6-8FF0-BA99E73042B3}" type="datetimeFigureOut">
              <a:rPr lang="en-GB"/>
              <a:pPr>
                <a:defRPr/>
              </a:pPr>
              <a:t>13/05/2020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0E6262-4FC6-44FB-854A-D40C4715B7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9E57AA-CBA1-4647-8BF3-25757E990C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BBE7BB-AD20-44A6-8123-9DB8BD31D7F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35662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E93AA9-802C-4E4F-9113-9ECB562A76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074FDF-B0AF-4673-952F-5B42FEB7476A}" type="datetimeFigureOut">
              <a:rPr lang="en-GB"/>
              <a:pPr>
                <a:defRPr/>
              </a:pPr>
              <a:t>13/05/2020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F53065-CA03-4585-AF6B-9BB3775E4B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6E93D5-17B4-4ABD-A2E9-1B98ED5CF4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353CB2-6EB6-4770-9FF7-0F27363AAD7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21514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2B02282-EA55-4943-9E84-87CE1438C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6D6572-28BD-4B63-BD12-C1FB6C1EC349}" type="datetimeFigureOut">
              <a:rPr lang="en-GB"/>
              <a:pPr>
                <a:defRPr/>
              </a:pPr>
              <a:t>13/05/2020</a:t>
            </a:fld>
            <a:endParaRPr lang="en-GB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298509B-7DB7-42CE-AD64-869D1ACD29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9A2D6CB-B232-4538-A201-C363E49107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AC0538-A876-4A27-8B9A-BE0082C467B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22730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FA003E72-1495-47F1-8EF2-1E6D00095C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84DE4D-BE21-49C5-9FDB-490CFA6A6C9B}" type="datetimeFigureOut">
              <a:rPr lang="en-GB"/>
              <a:pPr>
                <a:defRPr/>
              </a:pPr>
              <a:t>13/05/2020</a:t>
            </a:fld>
            <a:endParaRPr lang="en-GB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CF8A1B1D-4DD6-4E1D-8EC0-2E5594C382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31ABE72-1062-4A3B-8DCC-D0ACB073DF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DBE852-5116-4147-A586-60CC462BD26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29173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7B28BD88-BCDD-448C-90D0-D6341CE95F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712E9E-A4C9-450B-B464-FA1444EA2EBF}" type="datetimeFigureOut">
              <a:rPr lang="en-GB"/>
              <a:pPr>
                <a:defRPr/>
              </a:pPr>
              <a:t>13/05/2020</a:t>
            </a:fld>
            <a:endParaRPr lang="en-GB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820B447-4FFF-45AF-BA75-E2EC7725BD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31854FA6-5014-464E-AEED-19E5648030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1A17B0-65E2-44C1-8115-38099F22D8E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35951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EB08EA7D-5AA0-4A3A-92D6-15996A77A0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E02761-7643-4D9F-B294-E438ADEF7507}" type="datetimeFigureOut">
              <a:rPr lang="en-GB"/>
              <a:pPr>
                <a:defRPr/>
              </a:pPr>
              <a:t>13/05/2020</a:t>
            </a:fld>
            <a:endParaRPr lang="en-GB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39A17E66-57FD-4B1C-9DAE-F73660A219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8CBF59F-E231-4BC6-920E-DFCB66A443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437C78-D991-4792-A408-D82C71F9763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04869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0ED14E3-095E-4A8D-9E62-50806B8C68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A69667-CD51-4108-8FAB-CA9A6EE3C715}" type="datetimeFigureOut">
              <a:rPr lang="en-GB"/>
              <a:pPr>
                <a:defRPr/>
              </a:pPr>
              <a:t>13/05/2020</a:t>
            </a:fld>
            <a:endParaRPr lang="en-GB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AC6E783-5852-41E1-B003-92D50AAF94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61D3CCE-F6B6-4CA4-B285-D1237D4398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BAF7DF-D15B-4D03-A606-2DD041F6B25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19202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D0DB17-F3EF-49E4-B310-C12C3165E8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82618A-BA32-49BB-A5AC-A2F5E7E2D1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158036-444E-4103-819D-4153D6BB93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160DA-2C2C-4330-B893-E3107A71A41A}" type="datetimeFigureOut">
              <a:rPr lang="en-GB" smtClean="0"/>
              <a:t>13/05/2020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14B038-C744-4B1E-8E9C-A7AE90E13E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9DA15B-5695-47CC-9B3F-2B1EB39C4B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FBDE9-8275-4147-AFE2-E63B55FD829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479502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944AB12-8E0E-4A4F-9810-A2931F263E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4E808D-EA7E-4622-B558-AF77FFBBCC72}" type="datetimeFigureOut">
              <a:rPr lang="en-GB"/>
              <a:pPr>
                <a:defRPr/>
              </a:pPr>
              <a:t>13/05/2020</a:t>
            </a:fld>
            <a:endParaRPr lang="en-GB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8EE6921-DC56-4A9D-B384-CA03B7D41C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414492E-7BC0-4776-BBF0-920DDEF6C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767DD8-BD1B-4010-BFD9-112E699E912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15735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20FF7F-396A-4423-8D16-F29B2B7F3F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8339CF-BD37-43EC-B196-943031177199}" type="datetimeFigureOut">
              <a:rPr lang="en-GB"/>
              <a:pPr>
                <a:defRPr/>
              </a:pPr>
              <a:t>13/05/2020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3F4BD2-6194-46FE-BC9E-43CC795D3C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565E98-267D-4712-81F0-DD7911BBC6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9903A1-A78F-48D6-BF74-67BC70CD17C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04922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AFA016-AF6B-47F2-AE5A-36CB669A31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C31CDD-2519-4C77-829D-A6F76580576A}" type="datetimeFigureOut">
              <a:rPr lang="en-GB"/>
              <a:pPr>
                <a:defRPr/>
              </a:pPr>
              <a:t>13/05/2020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EC77E4-EDC8-4F47-BB41-25E1F5A5C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A2E2F5-3724-4B6A-8BA0-88A44574D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4CE5AA-8C81-477C-9B78-67C21FF0587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08131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7D885B-B044-4E89-A502-84927B2ED4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9821EB-5179-416C-926D-D4D0C3C8D3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D22B97-2F01-4CCB-B238-75FEDBAA53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160DA-2C2C-4330-B893-E3107A71A41A}" type="datetimeFigureOut">
              <a:rPr lang="en-GB" smtClean="0"/>
              <a:t>13/05/2020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484C44-3D0C-4322-8F2E-D102A9CD7D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1D6F1E-D018-4E06-A173-61BACC5780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FBDE9-8275-4147-AFE2-E63B55FD829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78468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A9285D-75BD-453F-A1B7-96A786B7C1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06BBA6-FA2A-4DBA-8FB5-C34910F04E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C0EAEC-EA50-4F92-85AC-FC657348F8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C5AC43-9F2C-4408-8A7C-B78E415A44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160DA-2C2C-4330-B893-E3107A71A41A}" type="datetimeFigureOut">
              <a:rPr lang="en-GB" smtClean="0"/>
              <a:t>13/05/2020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1B4DC2-605B-4B63-899F-F641E3134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B177D2-EFD9-42F5-987A-EB3241C0AB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FBDE9-8275-4147-AFE2-E63B55FD829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34121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847DE9-9AAB-4341-B593-641C52F579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47AD2F-9C4E-4745-84E6-10D2A469ED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DA927E-438C-4200-A2B7-F49E7B717E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5DD97EB-74D5-4D1A-82FA-B377008F1FA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E7246BD-0618-4964-8635-EF5004E9E3C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E151BC6-5808-4F98-BBD2-882C0F84E1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160DA-2C2C-4330-B893-E3107A71A41A}" type="datetimeFigureOut">
              <a:rPr lang="en-GB" smtClean="0"/>
              <a:t>13/05/2020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CDA22A8-F273-4EC9-9486-99E1061D7C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22D6EEE-E100-4E07-A3CF-65B4F1BC7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FBDE9-8275-4147-AFE2-E63B55FD829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78913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28592-706C-43E7-B4CA-C8C2BB77E1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BBD1431-20DA-43E7-A212-25E43FDAC5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160DA-2C2C-4330-B893-E3107A71A41A}" type="datetimeFigureOut">
              <a:rPr lang="en-GB" smtClean="0"/>
              <a:t>13/05/2020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F82D93-2A40-4862-9A6A-6788E265A0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EFC48D9-4B95-4761-98ED-6E8614143F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FBDE9-8275-4147-AFE2-E63B55FD829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57084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F337E6D-1EFF-4561-ADEA-EE9AB9F78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160DA-2C2C-4330-B893-E3107A71A41A}" type="datetimeFigureOut">
              <a:rPr lang="en-GB" smtClean="0"/>
              <a:t>13/05/2020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2098100-2729-43C2-B145-9FDC768951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2ACC22-A47F-4E0E-8531-813726F6BF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FBDE9-8275-4147-AFE2-E63B55FD829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70240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947358-ADD4-40EE-B083-C9A37CF38F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CCF8F4-F1A7-4914-A71D-4EE3E5135C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FEA5844-BF8E-4097-97C4-1A2B394F55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C31CE3-4BBC-489C-B2EF-561DC30E71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160DA-2C2C-4330-B893-E3107A71A41A}" type="datetimeFigureOut">
              <a:rPr lang="en-GB" smtClean="0"/>
              <a:t>13/05/2020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5199E5-2250-495B-8EDC-A69FFAF64E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F3E1BF-3F33-41ED-9829-1CEB95DB51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FBDE9-8275-4147-AFE2-E63B55FD829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21292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2C1E68-649C-4CCA-A8BF-751AB7CAFE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1757856-F34D-4F44-B297-F28ABF7F926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81CC589-463D-41C5-9A6E-EE09E1A57A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9B854F-FED4-4BBD-AFB5-3767CF89BF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160DA-2C2C-4330-B893-E3107A71A41A}" type="datetimeFigureOut">
              <a:rPr lang="en-GB" smtClean="0"/>
              <a:t>13/05/2020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6972B5-DB2C-4832-A446-F6D9EA28F1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6DDA29-4EE4-4B28-8358-C3818F4EBE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FBDE9-8275-4147-AFE2-E63B55FD829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96232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1D9DD54-555F-414B-AA75-FC6F9BC85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E33EDF-C0DE-4654-8C21-0BEAC7CDA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AD711D-3E99-4C21-972E-2E6141FEB7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7160DA-2C2C-4330-B893-E3107A71A41A}" type="datetimeFigureOut">
              <a:rPr lang="en-GB" smtClean="0"/>
              <a:t>13/05/2020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BEA930-330B-4193-9B95-C07DEC485D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4C0304-F24C-49D6-8782-E4648900C4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9FBDE9-8275-4147-AFE2-E63B55FD829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9352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A9CD26D9-EFE5-4447-9342-B7C27DCF028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790995EE-8D13-4B05-8F72-A447C423B43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GB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000A39-D8F8-4777-82C0-D39A00AD3EB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A1BD0C4-636A-4A8C-8FC4-8AD20FC88E05}" type="datetimeFigureOut">
              <a:rPr lang="en-GB"/>
              <a:pPr>
                <a:defRPr/>
              </a:pPr>
              <a:t>13/05/2020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380FD8-85D3-4567-8353-8AA7101DBD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0D538B-B4AA-40FE-AD56-A53AD00047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9CA5AFC5-51F9-4C1D-842E-42E4ED40D3C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57078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1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7895A40-19A4-42D6-9D30-DBC1E80026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2F429C4-ABC9-46FC-818A-B5429CDE4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1270325" y="3369273"/>
            <a:ext cx="3200400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CEF98E4-3709-4952-8F42-2305CCE34F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6374475" y="1040470"/>
            <a:ext cx="6858003" cy="477704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10BCCF5-D685-47FF-B675-647EAEB72C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7914" y="857786"/>
            <a:ext cx="11067024" cy="52089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5BB0D81-22AD-4185-98E6-A694E1A10D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7689" y="3071183"/>
            <a:ext cx="9910296" cy="259002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8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Indications for a Partial Knee Replacement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E7541D-FAF0-494C-8AA3-58E95B04AD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87688" y="1553518"/>
            <a:ext cx="9910295" cy="128173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Patient Expectations</a:t>
            </a:r>
          </a:p>
          <a:p>
            <a:r>
              <a:rPr lang="en-US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Outcomes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0EE8A42-107A-4D4C-8D56-BBAE95C7FC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1524009" y="3366125"/>
            <a:ext cx="3200400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A75728F-840A-45C7-B333-1B5A4F56DB5B}"/>
              </a:ext>
            </a:extLst>
          </p:cNvPr>
          <p:cNvSpPr txBox="1"/>
          <p:nvPr/>
        </p:nvSpPr>
        <p:spPr>
          <a:xfrm>
            <a:off x="3352800" y="5368636"/>
            <a:ext cx="4777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Mr Rishi Chana FRCS Orthopaedic Knee Surgeon </a:t>
            </a:r>
          </a:p>
        </p:txBody>
      </p:sp>
    </p:spTree>
    <p:extLst>
      <p:ext uri="{BB962C8B-B14F-4D97-AF65-F5344CB8AC3E}">
        <p14:creationId xmlns:p14="http://schemas.microsoft.com/office/powerpoint/2010/main" val="36035669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7A0BA3F-79C4-4089-B3B3-D2E5E206D0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779" b="13454"/>
          <a:stretch/>
        </p:blipFill>
        <p:spPr>
          <a:xfrm>
            <a:off x="0" y="0"/>
            <a:ext cx="12246946" cy="6783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4164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438E33F-D62D-4BB1-B535-3CA4F2B5CD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858" b="10222"/>
          <a:stretch/>
        </p:blipFill>
        <p:spPr>
          <a:xfrm>
            <a:off x="0" y="0"/>
            <a:ext cx="12391832" cy="6949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4945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862" y="157422"/>
            <a:ext cx="11632276" cy="6543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6088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6CC25EA-58A5-42E5-B3EC-D828B89ADD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131" b="9657"/>
          <a:stretch/>
        </p:blipFill>
        <p:spPr>
          <a:xfrm>
            <a:off x="54725" y="49875"/>
            <a:ext cx="12108974" cy="6733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3548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AECDCFB-0F62-4613-99FA-3265958EEB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71" t="9456" r="-3071" b="9495"/>
          <a:stretch/>
        </p:blipFill>
        <p:spPr>
          <a:xfrm>
            <a:off x="0" y="0"/>
            <a:ext cx="123433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498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BF7762A-D87E-4406-846B-40C4BA551C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62" t="10101" r="1192" b="8040"/>
          <a:stretch/>
        </p:blipFill>
        <p:spPr>
          <a:xfrm>
            <a:off x="182879" y="60369"/>
            <a:ext cx="11931536" cy="6737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161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DBFF3C4-421D-4B4E-B0A8-A268E71013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454" b="7960"/>
          <a:stretch/>
        </p:blipFill>
        <p:spPr>
          <a:xfrm>
            <a:off x="93518" y="60960"/>
            <a:ext cx="12028340" cy="6738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6780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monitor, indoor, television, screen&#10;&#10;Description automatically generated">
            <a:extLst>
              <a:ext uri="{FF2B5EF4-FFF2-40B4-BE49-F238E27FC236}">
                <a16:creationId xmlns:a16="http://schemas.microsoft.com/office/drawing/2014/main" id="{33BE090A-3281-4EEC-9BD5-1A4915C8A7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353" b="11250"/>
          <a:stretch/>
        </p:blipFill>
        <p:spPr>
          <a:xfrm>
            <a:off x="1" y="77585"/>
            <a:ext cx="11862435" cy="6445136"/>
          </a:xfrm>
          <a:custGeom>
            <a:avLst/>
            <a:gdLst>
              <a:gd name="connsiteX0" fmla="*/ 0 w 11862435"/>
              <a:gd name="connsiteY0" fmla="*/ 0 h 6858000"/>
              <a:gd name="connsiteX1" fmla="*/ 2537458 w 11862435"/>
              <a:gd name="connsiteY1" fmla="*/ 0 h 6858000"/>
              <a:gd name="connsiteX2" fmla="*/ 3074669 w 11862435"/>
              <a:gd name="connsiteY2" fmla="*/ 0 h 6858000"/>
              <a:gd name="connsiteX3" fmla="*/ 3784383 w 11862435"/>
              <a:gd name="connsiteY3" fmla="*/ 0 h 6858000"/>
              <a:gd name="connsiteX4" fmla="*/ 8686282 w 11862435"/>
              <a:gd name="connsiteY4" fmla="*/ 0 h 6858000"/>
              <a:gd name="connsiteX5" fmla="*/ 11862435 w 11862435"/>
              <a:gd name="connsiteY5" fmla="*/ 6857999 h 6858000"/>
              <a:gd name="connsiteX6" fmla="*/ 5896483 w 11862435"/>
              <a:gd name="connsiteY6" fmla="*/ 6857999 h 6858000"/>
              <a:gd name="connsiteX7" fmla="*/ 5896483 w 11862435"/>
              <a:gd name="connsiteY7" fmla="*/ 6858000 h 6858000"/>
              <a:gd name="connsiteX8" fmla="*/ 3074669 w 11862435"/>
              <a:gd name="connsiteY8" fmla="*/ 6858000 h 6858000"/>
              <a:gd name="connsiteX9" fmla="*/ 2537458 w 11862435"/>
              <a:gd name="connsiteY9" fmla="*/ 6858000 h 6858000"/>
              <a:gd name="connsiteX10" fmla="*/ 0 w 11862435"/>
              <a:gd name="connsiteY1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862435" h="6858000">
                <a:moveTo>
                  <a:pt x="0" y="0"/>
                </a:moveTo>
                <a:lnTo>
                  <a:pt x="2537458" y="0"/>
                </a:lnTo>
                <a:lnTo>
                  <a:pt x="3074669" y="0"/>
                </a:lnTo>
                <a:lnTo>
                  <a:pt x="3784383" y="0"/>
                </a:lnTo>
                <a:lnTo>
                  <a:pt x="8686282" y="0"/>
                </a:lnTo>
                <a:lnTo>
                  <a:pt x="11862435" y="6857999"/>
                </a:lnTo>
                <a:lnTo>
                  <a:pt x="5896483" y="6857999"/>
                </a:lnTo>
                <a:lnTo>
                  <a:pt x="5896483" y="6858000"/>
                </a:lnTo>
                <a:lnTo>
                  <a:pt x="3074669" y="6858000"/>
                </a:lnTo>
                <a:lnTo>
                  <a:pt x="2537458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7" name="Freeform: Shape 6">
            <a:extLst>
              <a:ext uri="{FF2B5EF4-FFF2-40B4-BE49-F238E27FC236}">
                <a16:creationId xmlns:a16="http://schemas.microsoft.com/office/drawing/2014/main" id="{A4D1609B-102A-4C77-86A2-ACB29FB96D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7839950" y="0"/>
            <a:ext cx="4352050" cy="6858478"/>
          </a:xfrm>
          <a:custGeom>
            <a:avLst/>
            <a:gdLst>
              <a:gd name="connsiteX0" fmla="*/ 4352050 w 4352050"/>
              <a:gd name="connsiteY0" fmla="*/ 6858478 h 6858478"/>
              <a:gd name="connsiteX1" fmla="*/ 0 w 4352050"/>
              <a:gd name="connsiteY1" fmla="*/ 6858478 h 6858478"/>
              <a:gd name="connsiteX2" fmla="*/ 0 w 4352050"/>
              <a:gd name="connsiteY2" fmla="*/ 0 h 6858478"/>
              <a:gd name="connsiteX3" fmla="*/ 103870 w 4352050"/>
              <a:gd name="connsiteY3" fmla="*/ 0 h 6858478"/>
              <a:gd name="connsiteX4" fmla="*/ 1170098 w 4352050"/>
              <a:gd name="connsiteY4" fmla="*/ 0 h 6858478"/>
              <a:gd name="connsiteX5" fmla="*/ 1175675 w 4352050"/>
              <a:gd name="connsiteY5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52050" h="6858478">
                <a:moveTo>
                  <a:pt x="4352050" y="6858478"/>
                </a:moveTo>
                <a:lnTo>
                  <a:pt x="0" y="6858478"/>
                </a:lnTo>
                <a:lnTo>
                  <a:pt x="0" y="0"/>
                </a:lnTo>
                <a:lnTo>
                  <a:pt x="103870" y="0"/>
                </a:lnTo>
                <a:lnTo>
                  <a:pt x="1170098" y="0"/>
                </a:lnTo>
                <a:lnTo>
                  <a:pt x="1175675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C651F706-C94E-46D4-BAAE-BAFD1AD976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8667950" y="0"/>
            <a:ext cx="3524051" cy="6858478"/>
          </a:xfrm>
          <a:custGeom>
            <a:avLst/>
            <a:gdLst>
              <a:gd name="connsiteX0" fmla="*/ 3524051 w 3524051"/>
              <a:gd name="connsiteY0" fmla="*/ 6858478 h 6858478"/>
              <a:gd name="connsiteX1" fmla="*/ 0 w 3524051"/>
              <a:gd name="connsiteY1" fmla="*/ 6858478 h 6858478"/>
              <a:gd name="connsiteX2" fmla="*/ 0 w 3524051"/>
              <a:gd name="connsiteY2" fmla="*/ 0 h 6858478"/>
              <a:gd name="connsiteX3" fmla="*/ 342099 w 3524051"/>
              <a:gd name="connsiteY3" fmla="*/ 0 h 6858478"/>
              <a:gd name="connsiteX4" fmla="*/ 347676 w 3524051"/>
              <a:gd name="connsiteY4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24051" h="6858478">
                <a:moveTo>
                  <a:pt x="3524051" y="6858478"/>
                </a:moveTo>
                <a:lnTo>
                  <a:pt x="0" y="6858478"/>
                </a:lnTo>
                <a:lnTo>
                  <a:pt x="0" y="0"/>
                </a:lnTo>
                <a:lnTo>
                  <a:pt x="342099" y="0"/>
                </a:lnTo>
                <a:lnTo>
                  <a:pt x="347676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5532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1BAF877-21CC-44B7-9E16-B54FA6D83E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432" y="476597"/>
            <a:ext cx="10817628" cy="6084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4785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6CF84B8-2E5A-4223-98B0-3798A57E69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1" t="11232" r="-431" b="8606"/>
          <a:stretch/>
        </p:blipFill>
        <p:spPr>
          <a:xfrm>
            <a:off x="110143" y="99752"/>
            <a:ext cx="11904712" cy="6661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2919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9">
            <a:extLst>
              <a:ext uri="{FF2B5EF4-FFF2-40B4-BE49-F238E27FC236}">
                <a16:creationId xmlns:a16="http://schemas.microsoft.com/office/drawing/2014/main" id="{56E9B3E6-E277-4D68-BA48-9CB43FFBD6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1">
            <a:extLst>
              <a:ext uri="{FF2B5EF4-FFF2-40B4-BE49-F238E27FC236}">
                <a16:creationId xmlns:a16="http://schemas.microsoft.com/office/drawing/2014/main" id="{AE1C45F0-260A-458C-96ED-C1F6D2151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" y="121659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6604B49-AD5C-4590-B051-06C8222E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3">
              <a:extLst>
                <a:ext uri="{FF2B5EF4-FFF2-40B4-BE49-F238E27FC236}">
                  <a16:creationId xmlns:a16="http://schemas.microsoft.com/office/drawing/2014/main" id="{743ECCAF-29C5-4537-947C-7EA1292463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D49787B-8DE6-4467-AD0A-8DECC6E0C2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D5B0017B-2ECA-49AF-B397-DC140825D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79" y="613954"/>
            <a:ext cx="10907487" cy="18941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2CAC09D-665C-4BF7-A5F1-C41B78501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3795" y="-163286"/>
            <a:ext cx="10173010" cy="1554480"/>
          </a:xfrm>
        </p:spPr>
        <p:txBody>
          <a:bodyPr anchor="ctr">
            <a:normAutofit/>
          </a:bodyPr>
          <a:lstStyle/>
          <a:p>
            <a:r>
              <a:rPr lang="en-GB" sz="4800" dirty="0"/>
              <a:t>Type of Arthritis wear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CF1BAF6-AD41-4082-B212-8A1F9A2E8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6485313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43C925F2-5C61-4AFE-AB4D-39320742958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69859046"/>
              </p:ext>
            </p:extLst>
          </p:nvPr>
        </p:nvGraphicFramePr>
        <p:xfrm>
          <a:off x="904602" y="3017519"/>
          <a:ext cx="10378440" cy="32099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9BD5AFEA-BF6A-4E2E-8ACB-F303B595D9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9482" y="1841543"/>
            <a:ext cx="3267627" cy="18941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1C3CFF0-6C3B-41F0-A0F1-7474FB93D69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33986" y="1841543"/>
            <a:ext cx="2280001" cy="21903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2361084-4774-4C76-A4BA-26E51C33579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96878" y="1469783"/>
            <a:ext cx="3546493" cy="2403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8018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7E293DC-25E3-488E-9779-7C05BD4B60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829" b="14909"/>
          <a:stretch/>
        </p:blipFill>
        <p:spPr>
          <a:xfrm>
            <a:off x="-109863" y="0"/>
            <a:ext cx="12301863" cy="6982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1875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BBE0065-EFDC-4501-B36C-FAE8C8DA22F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394" b="12484"/>
          <a:stretch/>
        </p:blipFill>
        <p:spPr>
          <a:xfrm>
            <a:off x="-183575" y="49877"/>
            <a:ext cx="12416473" cy="6688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1039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272C47C-83DA-4074-AB0B-86AFCF0828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182" b="9415"/>
          <a:stretch/>
        </p:blipFill>
        <p:spPr>
          <a:xfrm>
            <a:off x="221673" y="1"/>
            <a:ext cx="11848557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3611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55A422E-CF16-4126-A3EA-F183E0DA54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5100" y="0"/>
            <a:ext cx="62528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4729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device&#10;&#10;Description automatically generated">
            <a:extLst>
              <a:ext uri="{FF2B5EF4-FFF2-40B4-BE49-F238E27FC236}">
                <a16:creationId xmlns:a16="http://schemas.microsoft.com/office/drawing/2014/main" id="{1D749B03-CCD7-4256-81F1-5E059F0F49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900" y="939800"/>
            <a:ext cx="6688883" cy="3937000"/>
          </a:xfrm>
          <a:prstGeom prst="rect">
            <a:avLst/>
          </a:prstGeom>
        </p:spPr>
      </p:pic>
      <p:pic>
        <p:nvPicPr>
          <p:cNvPr id="6" name="Picture 5" descr="A picture containing indoor, table, clothing&#10;&#10;Description automatically generated">
            <a:extLst>
              <a:ext uri="{FF2B5EF4-FFF2-40B4-BE49-F238E27FC236}">
                <a16:creationId xmlns:a16="http://schemas.microsoft.com/office/drawing/2014/main" id="{2555696B-ED39-4569-BDB2-0824A7F4DC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3258" y="814117"/>
            <a:ext cx="2616200" cy="483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6663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46E340B-3DC8-42AA-B520-DB5ABA9E2E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441" t="10910" r="4424" b="18625"/>
          <a:stretch/>
        </p:blipFill>
        <p:spPr>
          <a:xfrm>
            <a:off x="112376" y="239684"/>
            <a:ext cx="11967248" cy="637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1863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53A1445C-725C-4B8C-9A4F-8AFF134B9E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9172"/>
            <a:ext cx="12192000" cy="5839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2108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815F3B-82C7-4AB3-8858-EFB6D3C8E3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6000" y="0"/>
            <a:ext cx="900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26713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Survivorship </a:t>
            </a:r>
            <a:r>
              <a:rPr lang="en-US"/>
              <a:t>1 year </a:t>
            </a:r>
            <a:r>
              <a:rPr lang="en-US" dirty="0"/>
              <a:t>and 5 years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10281" b="1028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2387994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D214A2-BB4B-472B-875A-AA1AFA3E9B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Insert video here please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FC5F8C-7B3A-443B-B825-91480877E8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49887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0D0800-E067-4510-82A5-9E8D2EA24F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159836" cy="1325563"/>
          </a:xfrm>
        </p:spPr>
        <p:txBody>
          <a:bodyPr/>
          <a:lstStyle/>
          <a:p>
            <a:r>
              <a:rPr lang="en-GB" dirty="0"/>
              <a:t>Wear Patterns: Inner or Outer Isolated Arthritis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4BDF44D-9B84-4A25-8B0D-0C61C0C45F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247" r="48963" b="-1"/>
          <a:stretch/>
        </p:blipFill>
        <p:spPr>
          <a:xfrm>
            <a:off x="353291" y="1600200"/>
            <a:ext cx="3110345" cy="455851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447EE4D-3ABD-41C4-BBE0-D36E8577E3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0661" y="1600200"/>
            <a:ext cx="7470069" cy="4802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39732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1191F4-9CA7-4665-832D-A8E438A78B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MAKO Partial Knee Replacement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2A73F6-AF9A-48FD-A72E-8A91D51D1E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Develop your own individual customised personal plan like never before.</a:t>
            </a:r>
          </a:p>
          <a:p>
            <a:endParaRPr lang="en-GB" dirty="0"/>
          </a:p>
          <a:p>
            <a:r>
              <a:rPr lang="en-GB" dirty="0"/>
              <a:t>Millimetre and single degree accuracy.</a:t>
            </a:r>
          </a:p>
          <a:p>
            <a:endParaRPr lang="en-GB" dirty="0"/>
          </a:p>
          <a:p>
            <a:r>
              <a:rPr lang="en-GB" dirty="0"/>
              <a:t>Almost guaranteed results?</a:t>
            </a:r>
          </a:p>
          <a:p>
            <a:endParaRPr lang="en-GB" dirty="0"/>
          </a:p>
          <a:p>
            <a:r>
              <a:rPr lang="en-GB" dirty="0"/>
              <a:t>See your post-op </a:t>
            </a:r>
            <a:r>
              <a:rPr lang="en-GB" dirty="0" err="1"/>
              <a:t>xray</a:t>
            </a:r>
            <a:r>
              <a:rPr lang="en-GB" dirty="0"/>
              <a:t> in the clinic before even starting surgery!</a:t>
            </a:r>
          </a:p>
        </p:txBody>
      </p:sp>
    </p:spTree>
    <p:extLst>
      <p:ext uri="{BB962C8B-B14F-4D97-AF65-F5344CB8AC3E}">
        <p14:creationId xmlns:p14="http://schemas.microsoft.com/office/powerpoint/2010/main" val="63697731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B1FC26B-331B-4870-89C2-ED0B958D91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4680" t="33939" r="38626" b="40303"/>
          <a:stretch/>
        </p:blipFill>
        <p:spPr>
          <a:xfrm>
            <a:off x="4523508" y="1690688"/>
            <a:ext cx="6012873" cy="5077094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9A1EBA73-112F-4E01-AFC6-9196F389C4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Knee flexed at 6 weeks…</a:t>
            </a:r>
          </a:p>
        </p:txBody>
      </p:sp>
    </p:spTree>
    <p:extLst>
      <p:ext uri="{BB962C8B-B14F-4D97-AF65-F5344CB8AC3E}">
        <p14:creationId xmlns:p14="http://schemas.microsoft.com/office/powerpoint/2010/main" val="388152566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28F558-E4A6-46BF-9E46-C5745E6468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Thank you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789806-8663-4F8D-B73A-1FE665F4ED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069" y="3626716"/>
            <a:ext cx="10515600" cy="4351338"/>
          </a:xfrm>
        </p:spPr>
        <p:txBody>
          <a:bodyPr/>
          <a:lstStyle/>
          <a:p>
            <a:pPr marL="0" indent="0" algn="ctr">
              <a:buNone/>
            </a:pPr>
            <a:r>
              <a:rPr lang="en-GB" dirty="0"/>
              <a:t>Any questions?</a:t>
            </a:r>
          </a:p>
          <a:p>
            <a:pPr marL="0" indent="0" algn="ctr">
              <a:buNone/>
            </a:pPr>
            <a:endParaRPr lang="en-GB" dirty="0"/>
          </a:p>
          <a:p>
            <a:pPr marL="0" indent="0" algn="ctr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1488423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20EBDD-F8F0-464C-A144-468F67AC6D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Pmh</a:t>
            </a:r>
            <a:r>
              <a:rPr lang="en-GB" dirty="0"/>
              <a:t> video </a:t>
            </a:r>
            <a:r>
              <a:rPr lang="en-GB"/>
              <a:t>here please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B5C74F-4687-4AC1-A267-469FD4D42B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107897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A92826-9CC5-4BE0-9F9D-338689BDCB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55643" y="21090"/>
            <a:ext cx="8229600" cy="6048375"/>
          </a:xfrm>
        </p:spPr>
        <p:txBody>
          <a:bodyPr rtlCol="0">
            <a:normAutofit/>
          </a:bodyPr>
          <a:lstStyle/>
          <a:p>
            <a:pPr marL="0" indent="0" fontAlgn="auto">
              <a:spcAft>
                <a:spcPts val="0"/>
              </a:spcAft>
              <a:buNone/>
              <a:defRPr/>
            </a:pPr>
            <a:endParaRPr lang="en-GB" dirty="0"/>
          </a:p>
          <a:p>
            <a:pPr marL="0" indent="0" fontAlgn="auto">
              <a:spcAft>
                <a:spcPts val="0"/>
              </a:spcAft>
              <a:buNone/>
              <a:defRPr/>
            </a:pPr>
            <a:endParaRPr lang="en-GB" dirty="0"/>
          </a:p>
          <a:p>
            <a:pPr marL="0" indent="0" fontAlgn="auto">
              <a:spcAft>
                <a:spcPts val="0"/>
              </a:spcAft>
              <a:buNone/>
              <a:defRPr/>
            </a:pPr>
            <a:endParaRPr lang="en-GB" dirty="0"/>
          </a:p>
          <a:p>
            <a:pPr marL="0" indent="0" fontAlgn="auto">
              <a:spcAft>
                <a:spcPts val="0"/>
              </a:spcAft>
              <a:buNone/>
              <a:defRPr/>
            </a:pPr>
            <a:endParaRPr lang="en-GB" dirty="0"/>
          </a:p>
          <a:p>
            <a:pPr marL="0" indent="0" fontAlgn="auto">
              <a:spcAft>
                <a:spcPts val="0"/>
              </a:spcAft>
              <a:buNone/>
              <a:defRPr/>
            </a:pPr>
            <a:endParaRPr lang="en-GB" dirty="0"/>
          </a:p>
          <a:p>
            <a:pPr fontAlgn="auto">
              <a:spcAft>
                <a:spcPts val="0"/>
              </a:spcAft>
              <a:defRPr/>
            </a:pPr>
            <a:endParaRPr lang="en-GB" dirty="0"/>
          </a:p>
          <a:p>
            <a:pPr marL="0" indent="0" fontAlgn="auto">
              <a:spcAft>
                <a:spcPts val="0"/>
              </a:spcAft>
              <a:buNone/>
              <a:defRPr/>
            </a:pPr>
            <a:endParaRPr lang="en-GB" dirty="0"/>
          </a:p>
          <a:p>
            <a:pPr fontAlgn="auto">
              <a:spcAft>
                <a:spcPts val="0"/>
              </a:spcAft>
              <a:defRPr/>
            </a:pPr>
            <a:endParaRPr lang="en-GB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A5B853E-CCE4-4942-AE85-27101DFFFD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0512" y="260648"/>
            <a:ext cx="1083196" cy="108319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392CC07-2B71-4CF0-A484-7E222633BB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0512" y="1703733"/>
            <a:ext cx="1103970" cy="11039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BDF8FE9-E5E5-4076-BF4A-6114207C708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713" t="30400" r="20076" b="38800"/>
          <a:stretch/>
        </p:blipFill>
        <p:spPr>
          <a:xfrm>
            <a:off x="1703512" y="3032956"/>
            <a:ext cx="2844316" cy="7920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8E27383-3A9F-49A5-89A3-36FD47CB1E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50740" y="4086976"/>
            <a:ext cx="2903984" cy="119335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F2141D6-E71E-4413-A446-63E41F37474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-1" t="22290" r="3621" b="21582"/>
          <a:stretch/>
        </p:blipFill>
        <p:spPr>
          <a:xfrm>
            <a:off x="1605030" y="5445225"/>
            <a:ext cx="3185297" cy="124848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09F9289-EBC7-4948-89AE-AFBDB4738E20}"/>
              </a:ext>
            </a:extLst>
          </p:cNvPr>
          <p:cNvSpPr txBox="1"/>
          <p:nvPr/>
        </p:nvSpPr>
        <p:spPr>
          <a:xfrm>
            <a:off x="5330202" y="332657"/>
            <a:ext cx="6231416" cy="615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prstClr val="black"/>
                </a:solidFill>
                <a:latin typeface="Calibri" panose="020F0502020204030204" pitchFamily="34" charset="0"/>
              </a:rPr>
              <a:t>@</a:t>
            </a:r>
            <a:r>
              <a:rPr lang="en-GB" sz="4400" dirty="0" err="1">
                <a:solidFill>
                  <a:prstClr val="black"/>
                </a:solidFill>
                <a:latin typeface="Calibri" panose="020F0502020204030204" pitchFamily="34" charset="0"/>
              </a:rPr>
              <a:t>londonhipsurgeon</a:t>
            </a:r>
            <a:endParaRPr lang="en-GB" sz="4400" dirty="0">
              <a:solidFill>
                <a:prstClr val="black"/>
              </a:solidFill>
              <a:latin typeface="Calibri" panose="020F050202020403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400" dirty="0">
              <a:solidFill>
                <a:prstClr val="black"/>
              </a:solidFill>
              <a:latin typeface="Calibri" panose="020F050202020403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prstClr val="black"/>
                </a:solidFill>
                <a:latin typeface="Calibri" panose="020F0502020204030204" pitchFamily="34" charset="0"/>
              </a:rPr>
              <a:t>www.rishichana.co.uk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prstClr val="black"/>
                </a:solidFill>
                <a:latin typeface="Calibri" panose="020F0502020204030204" pitchFamily="34" charset="0"/>
              </a:rPr>
              <a:t>Mr Rishi Chana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800" dirty="0">
              <a:solidFill>
                <a:prstClr val="black"/>
              </a:solidFill>
              <a:latin typeface="Calibri" panose="020F050202020403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prstClr val="black"/>
                </a:solidFill>
                <a:latin typeface="Calibri" panose="020F0502020204030204" pitchFamily="34" charset="0"/>
              </a:rPr>
              <a:t>Rishi Chana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3600" dirty="0">
              <a:solidFill>
                <a:prstClr val="black"/>
              </a:solidFill>
              <a:latin typeface="Calibri" panose="020F050202020403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800" dirty="0">
                <a:solidFill>
                  <a:prstClr val="black"/>
                </a:solidFill>
                <a:latin typeface="Calibri" panose="020F0502020204030204" pitchFamily="34" charset="0"/>
              </a:rPr>
              <a:t>Rishi Chana London Orthopaedic Hip &amp; Knee Surgeon 02034944034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800" dirty="0">
              <a:solidFill>
                <a:prstClr val="black"/>
              </a:solidFill>
              <a:latin typeface="Calibri" panose="020F050202020403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800" dirty="0">
                <a:solidFill>
                  <a:prstClr val="black"/>
                </a:solidFill>
                <a:latin typeface="Calibri" panose="020F0502020204030204" pitchFamily="34" charset="0"/>
              </a:rPr>
              <a:t>Rishi Chana 200 Five star reviews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800" dirty="0">
                <a:solidFill>
                  <a:prstClr val="black"/>
                </a:solidFill>
                <a:latin typeface="Calibri" panose="020F0502020204030204" pitchFamily="34" charset="0"/>
              </a:rPr>
              <a:t>Certificate of Excellence 2017-19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A22D49-12F5-4AFB-A860-2B2E91A595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Wear Patterns: Knee cap isolated wear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F611D72-26F0-4211-B2B9-84A5BAE365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076" y="1635269"/>
            <a:ext cx="3143249" cy="304674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23B7CA3-6F7B-4A21-9D11-74C0A53211B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579" t="14272" r="3940" b="-1971"/>
          <a:stretch/>
        </p:blipFill>
        <p:spPr>
          <a:xfrm>
            <a:off x="3935867" y="2484854"/>
            <a:ext cx="6125586" cy="30467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EC0650B-0EEE-4DD1-8D7E-EE68C9DD65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689645" y="4438132"/>
            <a:ext cx="2654109" cy="22479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D81C070-2267-4951-BB66-D65F74572C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8516" y="1386720"/>
            <a:ext cx="5651482" cy="2621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0336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Rectangle 71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2B2D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B009B5-5778-4ABC-AAD7-2BDECC5737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767072"/>
            <a:ext cx="6594189" cy="16252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>
                <a:solidFill>
                  <a:srgbClr val="FFFFFF"/>
                </a:solidFill>
              </a:rPr>
              <a:t>MAKO – Robotic Assisted Joint Surgery</a:t>
            </a:r>
          </a:p>
        </p:txBody>
      </p:sp>
      <p:pic>
        <p:nvPicPr>
          <p:cNvPr id="1027" name="Picture 3" descr="https://stryker-h.assetsadobe.com/is/image/content/dam/stryker/joint-replacement/systems/mako-robotic-arm-assisted-surgery/images/Mako-Overview-bone-preparation.jpg?$max_width_1440$">
            <a:extLst>
              <a:ext uri="{FF2B5EF4-FFF2-40B4-BE49-F238E27FC236}">
                <a16:creationId xmlns:a16="http://schemas.microsoft.com/office/drawing/2014/main" id="{BF28AB25-1401-48FC-8FE5-9485EBF382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1496"/>
          <a:stretch/>
        </p:blipFill>
        <p:spPr bwMode="auto">
          <a:xfrm>
            <a:off x="327547" y="332817"/>
            <a:ext cx="7058306" cy="410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0" name="Rectangle 73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611A72C-0C5D-44B8-A20A-D719D1ADD40A}"/>
              </a:ext>
            </a:extLst>
          </p:cNvPr>
          <p:cNvSpPr txBox="1"/>
          <p:nvPr/>
        </p:nvSpPr>
        <p:spPr>
          <a:xfrm>
            <a:off x="7315155" y="1002818"/>
            <a:ext cx="4766009" cy="48523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3000" dirty="0" err="1">
                <a:solidFill>
                  <a:srgbClr val="FFFFFF"/>
                </a:solidFill>
              </a:rPr>
              <a:t>Mr</a:t>
            </a:r>
            <a:r>
              <a:rPr lang="en-US" sz="3000" dirty="0">
                <a:solidFill>
                  <a:srgbClr val="FFFFFF"/>
                </a:solidFill>
              </a:rPr>
              <a:t> Rishi Chana 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3000" dirty="0">
                <a:solidFill>
                  <a:srgbClr val="FFFFFF"/>
                </a:solidFill>
              </a:rPr>
              <a:t>FRCS </a:t>
            </a:r>
            <a:r>
              <a:rPr lang="en-US" sz="3000" dirty="0" err="1">
                <a:solidFill>
                  <a:srgbClr val="FFFFFF"/>
                </a:solidFill>
              </a:rPr>
              <a:t>Tr&amp;Orth</a:t>
            </a:r>
            <a:endParaRPr lang="en-US" sz="3000" dirty="0">
              <a:solidFill>
                <a:srgbClr val="FFFFFF"/>
              </a:solidFill>
            </a:endParaRP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US" sz="3000" dirty="0">
              <a:solidFill>
                <a:srgbClr val="FFFFFF"/>
              </a:solidFill>
            </a:endParaRP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3000" dirty="0">
                <a:solidFill>
                  <a:srgbClr val="FFFFFF"/>
                </a:solidFill>
              </a:rPr>
              <a:t>Certified MAKO 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3000" dirty="0">
                <a:solidFill>
                  <a:srgbClr val="FFFFFF"/>
                </a:solidFill>
              </a:rPr>
              <a:t>Hip &amp; Knee Surgeon</a:t>
            </a:r>
          </a:p>
          <a:p>
            <a:pPr indent="-228600" algn="ctr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000" dirty="0">
              <a:solidFill>
                <a:srgbClr val="FFFFFF"/>
              </a:solidFill>
            </a:endParaRP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3000" dirty="0">
                <a:solidFill>
                  <a:srgbClr val="FFFFFF"/>
                </a:solidFill>
              </a:rPr>
              <a:t>0203 494 4034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US" sz="3000" dirty="0">
              <a:solidFill>
                <a:srgbClr val="FFFFFF"/>
              </a:solidFill>
            </a:endParaRP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3000" dirty="0">
                <a:solidFill>
                  <a:srgbClr val="FFFFFF"/>
                </a:solidFill>
              </a:rPr>
              <a:t>Princess Margaret 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3000" dirty="0">
                <a:solidFill>
                  <a:srgbClr val="FFFFFF"/>
                </a:solidFill>
              </a:rPr>
              <a:t>Hospital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US" sz="3000" dirty="0">
              <a:solidFill>
                <a:srgbClr val="FFFFFF"/>
              </a:solidFill>
            </a:endParaRP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3000" dirty="0">
                <a:solidFill>
                  <a:srgbClr val="FFFFFF"/>
                </a:solidFill>
              </a:rPr>
              <a:t>www.rishichana.co.uk</a:t>
            </a:r>
          </a:p>
        </p:txBody>
      </p:sp>
    </p:spTree>
    <p:extLst>
      <p:ext uri="{BB962C8B-B14F-4D97-AF65-F5344CB8AC3E}">
        <p14:creationId xmlns:p14="http://schemas.microsoft.com/office/powerpoint/2010/main" val="2620035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E1BE5C-CB63-4944-B8DA-AB0BD44F90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is all the fuss about?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7FD58E-6184-423A-80C5-69E8AC1EFB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1353800" cy="4351338"/>
          </a:xfrm>
        </p:spPr>
        <p:txBody>
          <a:bodyPr/>
          <a:lstStyle/>
          <a:p>
            <a:r>
              <a:rPr lang="en-GB" dirty="0"/>
              <a:t>History of Joint replacement techniques and evidence based landmark improvements.</a:t>
            </a:r>
          </a:p>
          <a:p>
            <a:endParaRPr lang="en-GB" dirty="0"/>
          </a:p>
          <a:p>
            <a:r>
              <a:rPr lang="en-GB" dirty="0"/>
              <a:t>Reliable reproducible results every time.</a:t>
            </a:r>
          </a:p>
          <a:p>
            <a:endParaRPr lang="en-GB" dirty="0"/>
          </a:p>
          <a:p>
            <a:r>
              <a:rPr lang="en-GB" dirty="0"/>
              <a:t>Paradigm shift from Analogue to Digital era.</a:t>
            </a:r>
          </a:p>
          <a:p>
            <a:endParaRPr lang="en-GB" dirty="0"/>
          </a:p>
          <a:p>
            <a:r>
              <a:rPr lang="en-GB" dirty="0"/>
              <a:t>Less invasive surgery = Better physiological reaction = Enhanced Recovery</a:t>
            </a:r>
          </a:p>
        </p:txBody>
      </p:sp>
    </p:spTree>
    <p:extLst>
      <p:ext uri="{BB962C8B-B14F-4D97-AF65-F5344CB8AC3E}">
        <p14:creationId xmlns:p14="http://schemas.microsoft.com/office/powerpoint/2010/main" val="26469942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F8AB85-2891-448A-8B41-13D041166E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348499"/>
            <a:ext cx="10515600" cy="1325563"/>
          </a:xfrm>
        </p:spPr>
        <p:txBody>
          <a:bodyPr/>
          <a:lstStyle/>
          <a:p>
            <a:r>
              <a:rPr lang="en-GB" dirty="0"/>
              <a:t>Evolution of Joint Replacement Tech: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C88C337-5A2D-4C34-9730-396EA9BEE8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02327" y="1450117"/>
            <a:ext cx="9204959" cy="5564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9463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20A5C3-F792-496B-A6B3-BC4AD15F90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Patient Journey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A36F92-CCD1-429E-8851-CA27B1C87B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GB" dirty="0"/>
              <a:t>Seen in clinic, history and examination, </a:t>
            </a:r>
            <a:r>
              <a:rPr lang="en-GB" dirty="0" err="1"/>
              <a:t>xray</a:t>
            </a:r>
            <a:r>
              <a:rPr lang="en-GB" dirty="0"/>
              <a:t> to confirm diagnosis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Informed consent shared agreement, after failed conservative treatments…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CT to marry up the Real Patient and Virtual Computer Navigated Model (Robot)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Pre-op Planning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Surgery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Rehab</a:t>
            </a:r>
          </a:p>
        </p:txBody>
      </p:sp>
    </p:spTree>
    <p:extLst>
      <p:ext uri="{BB962C8B-B14F-4D97-AF65-F5344CB8AC3E}">
        <p14:creationId xmlns:p14="http://schemas.microsoft.com/office/powerpoint/2010/main" val="42115113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D2C4BFA1-2075-4901-9E24-E41D1FDD51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55481" y="498348"/>
            <a:ext cx="9902663" cy="5861304"/>
            <a:chOff x="1155481" y="498348"/>
            <a:chExt cx="9902663" cy="5861304"/>
          </a:xfrm>
        </p:grpSpPr>
        <p:sp>
          <p:nvSpPr>
            <p:cNvPr id="8" name="Oval 5">
              <a:extLst>
                <a:ext uri="{FF2B5EF4-FFF2-40B4-BE49-F238E27FC236}">
                  <a16:creationId xmlns:a16="http://schemas.microsoft.com/office/drawing/2014/main" id="{985A7375-E3AF-4F5C-85AE-17E8832952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5481" y="498348"/>
              <a:ext cx="5861304" cy="5861304"/>
            </a:xfrm>
            <a:prstGeom prst="ellipse">
              <a:avLst/>
            </a:prstGeom>
            <a:solidFill>
              <a:schemeClr val="accent1">
                <a:alpha val="55000"/>
              </a:schemeClr>
            </a:solidFill>
            <a:ln>
              <a:noFill/>
            </a:ln>
          </p:spPr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F0307F65-8304-4FA8-A841-D4D7625411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196840" y="498348"/>
              <a:ext cx="5861304" cy="5861304"/>
            </a:xfrm>
            <a:prstGeom prst="ellipse">
              <a:avLst/>
            </a:prstGeom>
            <a:solidFill>
              <a:schemeClr val="accent1">
                <a:alpha val="55000"/>
              </a:schemeClr>
            </a:solidFill>
            <a:ln>
              <a:noFill/>
            </a:ln>
          </p:spPr>
        </p:sp>
        <p:sp>
          <p:nvSpPr>
            <p:cNvPr id="10" name="Oval 5">
              <a:extLst>
                <a:ext uri="{FF2B5EF4-FFF2-40B4-BE49-F238E27FC236}">
                  <a16:creationId xmlns:a16="http://schemas.microsoft.com/office/drawing/2014/main" id="{C8B8394C-136F-4E05-A002-D93A5E79CD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65348" y="498348"/>
              <a:ext cx="5861304" cy="5861304"/>
            </a:xfrm>
            <a:prstGeom prst="ellipse">
              <a:avLst/>
            </a:prstGeom>
            <a:solidFill>
              <a:schemeClr val="accent1">
                <a:alpha val="70000"/>
              </a:schemeClr>
            </a:solidFill>
            <a:ln>
              <a:noFill/>
            </a:ln>
          </p:spPr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053FB2EE-284F-4C87-AB3D-BBF87A9FAB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514600"/>
            <a:ext cx="12192000" cy="1828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88991E-1354-4D1A-8623-4799257389F7}"/>
              </a:ext>
            </a:extLst>
          </p:cNvPr>
          <p:cNvSpPr txBox="1">
            <a:spLocks/>
          </p:cNvSpPr>
          <p:nvPr/>
        </p:nvSpPr>
        <p:spPr>
          <a:xfrm>
            <a:off x="1524000" y="2776538"/>
            <a:ext cx="9144000" cy="138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4000" b="1" kern="1200">
                <a:solidFill>
                  <a:schemeClr val="bg2"/>
                </a:solidFill>
                <a:latin typeface="+mj-lt"/>
                <a:ea typeface="+mj-ea"/>
                <a:cs typeface="+mj-cs"/>
              </a:rPr>
              <a:t>Mako Total Knee Replacement</a:t>
            </a:r>
          </a:p>
        </p:txBody>
      </p:sp>
    </p:spTree>
    <p:extLst>
      <p:ext uri="{BB962C8B-B14F-4D97-AF65-F5344CB8AC3E}">
        <p14:creationId xmlns:p14="http://schemas.microsoft.com/office/powerpoint/2010/main" val="37682530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286</Words>
  <Application>Microsoft Office PowerPoint</Application>
  <PresentationFormat>Widescreen</PresentationFormat>
  <Paragraphs>78</Paragraphs>
  <Slides>34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34</vt:i4>
      </vt:variant>
    </vt:vector>
  </HeadingPairs>
  <TitlesOfParts>
    <vt:vector size="39" baseType="lpstr">
      <vt:lpstr>Arial</vt:lpstr>
      <vt:lpstr>Calibri</vt:lpstr>
      <vt:lpstr>Calibri Light</vt:lpstr>
      <vt:lpstr>Office Theme</vt:lpstr>
      <vt:lpstr>1_Office Theme</vt:lpstr>
      <vt:lpstr>Indications for a Partial Knee Replacement</vt:lpstr>
      <vt:lpstr>Type of Arthritis wear</vt:lpstr>
      <vt:lpstr>Wear Patterns: Inner or Outer Isolated Arthritis</vt:lpstr>
      <vt:lpstr>Wear Patterns: Knee cap isolated wear</vt:lpstr>
      <vt:lpstr>MAKO – Robotic Assisted Joint Surgery</vt:lpstr>
      <vt:lpstr>What is all the fuss about?</vt:lpstr>
      <vt:lpstr>Evolution of Joint Replacement Tech:</vt:lpstr>
      <vt:lpstr>Patient Journey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Survivorship 1 year and 5 years</vt:lpstr>
      <vt:lpstr>Insert video here please </vt:lpstr>
      <vt:lpstr>MAKO Partial Knee Replacement</vt:lpstr>
      <vt:lpstr>Knee flexed at 6 weeks…</vt:lpstr>
      <vt:lpstr>Thank you </vt:lpstr>
      <vt:lpstr>Pmh video here please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Indications for a Partial Knee Replacement</dc:title>
  <dc:creator>Rishi Chana</dc:creator>
  <cp:lastModifiedBy>Rishi Chana</cp:lastModifiedBy>
  <cp:revision>2</cp:revision>
  <dcterms:created xsi:type="dcterms:W3CDTF">2020-05-13T10:43:59Z</dcterms:created>
  <dcterms:modified xsi:type="dcterms:W3CDTF">2020-05-13T10:47:41Z</dcterms:modified>
</cp:coreProperties>
</file>